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1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://volgogradenergo.mrsk-yuga.ru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vmes.ru/" TargetMode="External"/><Relationship Id="rId12" Type="http://schemas.openxmlformats.org/officeDocument/2006/relationships/hyperlink" Target="mailto:ve.pbox@ve.mrsk-yuga.ru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voel.ru/potrebitelyam/obsluzhivanie-potrebiteley/tsentry-obsluzhivaniya-klientov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vmes@vmes.ru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www.vmes34.ru/" TargetMode="External"/><Relationship Id="rId15" Type="http://schemas.openxmlformats.org/officeDocument/2006/relationships/hyperlink" Target="https://voel.ru/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mup@vmes.vgg.ru" TargetMode="External"/><Relationship Id="rId9" Type="http://schemas.openxmlformats.org/officeDocument/2006/relationships/image" Target="../media/image4.jpeg"/><Relationship Id="rId14" Type="http://schemas.openxmlformats.org/officeDocument/2006/relationships/hyperlink" Target="mailto:service@voe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Полилиния 138"/>
          <p:cNvSpPr/>
          <p:nvPr/>
        </p:nvSpPr>
        <p:spPr>
          <a:xfrm>
            <a:off x="99442" y="435493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1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0" name="Полилиния 139"/>
          <p:cNvSpPr/>
          <p:nvPr/>
        </p:nvSpPr>
        <p:spPr>
          <a:xfrm>
            <a:off x="619380" y="435496"/>
            <a:ext cx="2605427" cy="60220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Н</a:t>
            </a: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аправление в </a:t>
            </a:r>
            <a:r>
              <a:rPr lang="ru-RU" sz="1000" kern="12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электросетевую</a:t>
            </a: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организацию заявки на </a:t>
            </a:r>
            <a:r>
              <a:rPr lang="ru-RU" sz="1000" kern="12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техприсоединение</a:t>
            </a:r>
            <a:endParaRPr lang="ru-RU" sz="1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1" name="Полилиния 140"/>
          <p:cNvSpPr/>
          <p:nvPr/>
        </p:nvSpPr>
        <p:spPr>
          <a:xfrm>
            <a:off x="99442" y="1099066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2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2" name="Полилиния 141"/>
          <p:cNvSpPr/>
          <p:nvPr/>
        </p:nvSpPr>
        <p:spPr>
          <a:xfrm>
            <a:off x="619380" y="1099069"/>
            <a:ext cx="2605427" cy="60220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Подготовка и направление оферты договора об осуществлении технологического присоединения  </a:t>
            </a:r>
            <a:endParaRPr lang="ru-RU" sz="1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3" name="Полилиния 142"/>
          <p:cNvSpPr/>
          <p:nvPr/>
        </p:nvSpPr>
        <p:spPr>
          <a:xfrm>
            <a:off x="99442" y="1762640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3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4" name="Полилиния 143"/>
          <p:cNvSpPr/>
          <p:nvPr/>
        </p:nvSpPr>
        <p:spPr>
          <a:xfrm>
            <a:off x="619380" y="1762642"/>
            <a:ext cx="2605427" cy="60220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9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</a:t>
            </a: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одписание договора об осуществлении технологического присоединения </a:t>
            </a:r>
            <a:endParaRPr lang="ru-RU" sz="1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5" name="Полилиния 144"/>
          <p:cNvSpPr/>
          <p:nvPr/>
        </p:nvSpPr>
        <p:spPr>
          <a:xfrm>
            <a:off x="99442" y="2426214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4  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6" name="Полилиния 145"/>
          <p:cNvSpPr/>
          <p:nvPr/>
        </p:nvSpPr>
        <p:spPr>
          <a:xfrm>
            <a:off x="619380" y="2426214"/>
            <a:ext cx="2605427" cy="602202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9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Выполнение технических условий в зависимости от присоединяемой мощности заявителя (см. слайд № 2)</a:t>
            </a:r>
            <a:endParaRPr lang="ru-RU" sz="1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7" name="Полилиния 146"/>
          <p:cNvSpPr/>
          <p:nvPr/>
        </p:nvSpPr>
        <p:spPr>
          <a:xfrm>
            <a:off x="99442" y="3089787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5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8" name="Полилиния 147"/>
          <p:cNvSpPr/>
          <p:nvPr/>
        </p:nvSpPr>
        <p:spPr>
          <a:xfrm>
            <a:off x="619380" y="3089789"/>
            <a:ext cx="2605427" cy="60220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П</a:t>
            </a: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роверка выполнения технических условий на </a:t>
            </a:r>
            <a:r>
              <a:rPr lang="ru-RU" sz="1000" kern="12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энергопринимающем</a:t>
            </a: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 устройстве заявителя                                                </a:t>
            </a:r>
            <a:endParaRPr lang="ru-RU" sz="1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9" name="Полилиния 148"/>
          <p:cNvSpPr/>
          <p:nvPr/>
        </p:nvSpPr>
        <p:spPr>
          <a:xfrm>
            <a:off x="99442" y="3753361"/>
            <a:ext cx="519939" cy="890233"/>
          </a:xfrm>
          <a:custGeom>
            <a:avLst/>
            <a:gdLst>
              <a:gd name="connsiteX0" fmla="*/ 0 w 742769"/>
              <a:gd name="connsiteY0" fmla="*/ 0 h 519938"/>
              <a:gd name="connsiteX1" fmla="*/ 482800 w 742769"/>
              <a:gd name="connsiteY1" fmla="*/ 0 h 519938"/>
              <a:gd name="connsiteX2" fmla="*/ 742769 w 742769"/>
              <a:gd name="connsiteY2" fmla="*/ 259969 h 519938"/>
              <a:gd name="connsiteX3" fmla="*/ 482800 w 742769"/>
              <a:gd name="connsiteY3" fmla="*/ 519938 h 519938"/>
              <a:gd name="connsiteX4" fmla="*/ 0 w 742769"/>
              <a:gd name="connsiteY4" fmla="*/ 519938 h 519938"/>
              <a:gd name="connsiteX5" fmla="*/ 259969 w 742769"/>
              <a:gd name="connsiteY5" fmla="*/ 259969 h 519938"/>
              <a:gd name="connsiteX6" fmla="*/ 0 w 742769"/>
              <a:gd name="connsiteY6" fmla="*/ 0 h 51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2769" h="519938">
                <a:moveTo>
                  <a:pt x="742768" y="0"/>
                </a:moveTo>
                <a:lnTo>
                  <a:pt x="742768" y="337960"/>
                </a:lnTo>
                <a:lnTo>
                  <a:pt x="371385" y="519938"/>
                </a:lnTo>
                <a:lnTo>
                  <a:pt x="1" y="337960"/>
                </a:lnTo>
                <a:lnTo>
                  <a:pt x="1" y="0"/>
                </a:lnTo>
                <a:lnTo>
                  <a:pt x="371385" y="181978"/>
                </a:lnTo>
                <a:lnTo>
                  <a:pt x="742768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51" tIns="266319" rIns="6350" bIns="2160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6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50" name="Полилиния 149"/>
          <p:cNvSpPr/>
          <p:nvPr/>
        </p:nvSpPr>
        <p:spPr>
          <a:xfrm>
            <a:off x="619380" y="3753362"/>
            <a:ext cx="2605427" cy="602201"/>
          </a:xfrm>
          <a:custGeom>
            <a:avLst/>
            <a:gdLst>
              <a:gd name="connsiteX0" fmla="*/ 80468 w 482799"/>
              <a:gd name="connsiteY0" fmla="*/ 0 h 2605427"/>
              <a:gd name="connsiteX1" fmla="*/ 402331 w 482799"/>
              <a:gd name="connsiteY1" fmla="*/ 0 h 2605427"/>
              <a:gd name="connsiteX2" fmla="*/ 459230 w 482799"/>
              <a:gd name="connsiteY2" fmla="*/ 23569 h 2605427"/>
              <a:gd name="connsiteX3" fmla="*/ 482798 w 482799"/>
              <a:gd name="connsiteY3" fmla="*/ 80469 h 2605427"/>
              <a:gd name="connsiteX4" fmla="*/ 482799 w 482799"/>
              <a:gd name="connsiteY4" fmla="*/ 2605427 h 2605427"/>
              <a:gd name="connsiteX5" fmla="*/ 482799 w 482799"/>
              <a:gd name="connsiteY5" fmla="*/ 2605427 h 2605427"/>
              <a:gd name="connsiteX6" fmla="*/ 482799 w 482799"/>
              <a:gd name="connsiteY6" fmla="*/ 2605427 h 2605427"/>
              <a:gd name="connsiteX7" fmla="*/ 0 w 482799"/>
              <a:gd name="connsiteY7" fmla="*/ 2605427 h 2605427"/>
              <a:gd name="connsiteX8" fmla="*/ 0 w 482799"/>
              <a:gd name="connsiteY8" fmla="*/ 2605427 h 2605427"/>
              <a:gd name="connsiteX9" fmla="*/ 0 w 482799"/>
              <a:gd name="connsiteY9" fmla="*/ 2605427 h 2605427"/>
              <a:gd name="connsiteX10" fmla="*/ 0 w 482799"/>
              <a:gd name="connsiteY10" fmla="*/ 80468 h 2605427"/>
              <a:gd name="connsiteX11" fmla="*/ 23569 w 482799"/>
              <a:gd name="connsiteY11" fmla="*/ 23569 h 2605427"/>
              <a:gd name="connsiteX12" fmla="*/ 80469 w 482799"/>
              <a:gd name="connsiteY12" fmla="*/ 1 h 2605427"/>
              <a:gd name="connsiteX13" fmla="*/ 80468 w 482799"/>
              <a:gd name="connsiteY13" fmla="*/ 0 h 2605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2799" h="2605427">
                <a:moveTo>
                  <a:pt x="482799" y="434248"/>
                </a:moveTo>
                <a:lnTo>
                  <a:pt x="482799" y="2171179"/>
                </a:lnTo>
                <a:cubicBezTo>
                  <a:pt x="482799" y="2286346"/>
                  <a:pt x="481228" y="2396801"/>
                  <a:pt x="478432" y="2478234"/>
                </a:cubicBezTo>
                <a:cubicBezTo>
                  <a:pt x="475635" y="2559673"/>
                  <a:pt x="471842" y="2605419"/>
                  <a:pt x="467888" y="2605419"/>
                </a:cubicBezTo>
                <a:cubicBezTo>
                  <a:pt x="311925" y="2605419"/>
                  <a:pt x="155963" y="2605424"/>
                  <a:pt x="0" y="2605424"/>
                </a:cubicBezTo>
                <a:lnTo>
                  <a:pt x="0" y="2605424"/>
                </a:lnTo>
                <a:lnTo>
                  <a:pt x="0" y="260542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467888" y="3"/>
                </a:lnTo>
                <a:cubicBezTo>
                  <a:pt x="471842" y="3"/>
                  <a:pt x="475635" y="45754"/>
                  <a:pt x="478432" y="127193"/>
                </a:cubicBezTo>
                <a:cubicBezTo>
                  <a:pt x="481228" y="208631"/>
                  <a:pt x="482799" y="319081"/>
                  <a:pt x="482799" y="434253"/>
                </a:cubicBezTo>
                <a:lnTo>
                  <a:pt x="482799" y="434248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29918" rIns="29918" bIns="29918" numCol="1" spcCol="1270" anchor="ctr" anchorCtr="0">
            <a:noAutofit/>
          </a:bodyPr>
          <a:lstStyle/>
          <a:p>
            <a:pPr marL="57150" lvl="1" indent="-57150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Ф</a:t>
            </a: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актическая подача напряжения и составление акта об осуществлении </a:t>
            </a:r>
            <a:r>
              <a:rPr lang="ru-RU" sz="1000" kern="1200" dirty="0" err="1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техприсоединения</a:t>
            </a:r>
            <a:r>
              <a:rPr lang="ru-RU" sz="1000" kern="1200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, заключение договора энергоснабжения</a:t>
            </a:r>
            <a:endParaRPr lang="ru-RU" sz="1000" kern="12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2" name="TextBox 6"/>
          <p:cNvSpPr txBox="1">
            <a:spLocks noChangeArrowheads="1"/>
          </p:cNvSpPr>
          <p:nvPr/>
        </p:nvSpPr>
        <p:spPr bwMode="auto">
          <a:xfrm>
            <a:off x="0" y="12320"/>
            <a:ext cx="329681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Основные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этапы подключения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0" y="4834027"/>
            <a:ext cx="329681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spc="-80" dirty="0" smtClean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Основные </a:t>
            </a:r>
            <a:r>
              <a:rPr lang="ru-RU" sz="1500" b="1" spc="-80" dirty="0">
                <a:solidFill>
                  <a:schemeClr val="tx2">
                    <a:lumMod val="50000"/>
                  </a:schemeClr>
                </a:solidFill>
                <a:latin typeface="+mj-lt"/>
                <a:cs typeface="+mn-cs"/>
              </a:rPr>
              <a:t>нормативно-правовые акты</a:t>
            </a:r>
          </a:p>
        </p:txBody>
      </p:sp>
      <p:sp>
        <p:nvSpPr>
          <p:cNvPr id="124" name="Заголовок 1"/>
          <p:cNvSpPr>
            <a:spLocks noGrp="1"/>
          </p:cNvSpPr>
          <p:nvPr>
            <p:ph type="ctrTitle"/>
          </p:nvPr>
        </p:nvSpPr>
        <p:spPr>
          <a:xfrm>
            <a:off x="0" y="5156969"/>
            <a:ext cx="3224808" cy="1440383"/>
          </a:xfrm>
        </p:spPr>
        <p:txBody>
          <a:bodyPr anchor="t">
            <a:no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 Правила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технологического присоединения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</a:rPr>
              <a:t>энергопринимающих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 устройств потребителей электрической энергии, объектов 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по производству электрической энергии,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а также объектов 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</a:rPr>
              <a:t>электросетевого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 хозяйства, принадлежащих сетевым организациям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и иным лицам, к электрическим сетям, утвержденные Постановлением Правительства Российской Федерации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от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</a:rPr>
              <a:t>27.12.2004 № 861</a:t>
            </a:r>
          </a:p>
        </p:txBody>
      </p:sp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3440831" y="404665"/>
          <a:ext cx="6336705" cy="6336704"/>
        </p:xfrm>
        <a:graphic>
          <a:graphicData uri="http://schemas.openxmlformats.org/drawingml/2006/table">
            <a:tbl>
              <a:tblPr/>
              <a:tblGrid>
                <a:gridCol w="3417549"/>
                <a:gridCol w="711989"/>
                <a:gridCol w="2207167"/>
              </a:tblGrid>
              <a:tr h="576182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Согласование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направления трассы с собственниками инженерных коммуникаций (от 10 до 30 дней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Регламент оказания муниципальных услуг согласно градостроительному кодексу РФ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76182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Согласование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направления трассы с органом местного самоуправления (14 дней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F253F"/>
                          </a:solidFill>
                          <a:latin typeface="+mj-lt"/>
                        </a:rPr>
                        <a:t>Регламенты оказания муниципальных услуг по согласованию проектов линейных сооружений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120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Разработка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проекта планировки территории и проекта межевания территории (60 дней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U &gt; </a:t>
                      </a:r>
                      <a:r>
                        <a:rPr lang="en-US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35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кВ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F253F"/>
                          </a:solidFill>
                          <a:latin typeface="+mj-lt"/>
                        </a:rPr>
                        <a:t>Градостроительный кодекс РФ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76182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Проведение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публичных слушаний по обсуждению проекта планировки и проекта межевания территории 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/>
                      </a:r>
                      <a:b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(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от 30 до 90 дней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U </a:t>
                      </a:r>
                      <a:r>
                        <a:rPr lang="en-US" sz="1000" b="0" i="0" u="none" strike="noStrike" kern="1200" dirty="0" smtClean="0">
                          <a:solidFill>
                            <a:srgbClr val="0F253F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35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кВ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статья 46 часть 11 </a:t>
                      </a:r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/>
                      </a:r>
                      <a:b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Градостроительного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кодекса РФ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8241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Организация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и проведение аукциона на право заключения договора аренды земельного участка, находящегося в государственной или муниципальной собственности (90 дней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U </a:t>
                      </a:r>
                      <a:r>
                        <a:rPr lang="en-US" sz="1000" b="0" i="0" u="none" strike="noStrike" kern="1200" dirty="0" smtClean="0">
                          <a:solidFill>
                            <a:srgbClr val="0F253F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35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кВ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F253F"/>
                          </a:solidFill>
                          <a:latin typeface="+mj-lt"/>
                        </a:rPr>
                        <a:t>Земельный кодекс РФ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84120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Проведение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конкурсов на проектно-изыскательские работы (заключение договора на ПИР) от 35 до 60 дней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F253F"/>
                          </a:solidFill>
                          <a:latin typeface="+mj-lt"/>
                        </a:rPr>
                        <a:t>ФЗ № 223-ФЗ/ФЗ № 44-ФЗ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120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Проектно-изыскательские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работы (от 20 до 30 дней)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F253F"/>
                          </a:solidFill>
                          <a:latin typeface="+mj-lt"/>
                        </a:rPr>
                        <a:t>Нормы проектирования, условия договора подряда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76182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положительного заключения экспертизы (определение достоверности сметной стоимости) 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/>
                      </a:r>
                      <a:b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(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от 45 до 55 дней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Постановление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Администрации Волгоградской области </a:t>
                      </a:r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/>
                      </a:r>
                      <a:b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от 14</a:t>
                      </a:r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08.2017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№ 430-п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120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  Получение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разрешения на строительство (9 дней)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U </a:t>
                      </a:r>
                      <a:r>
                        <a:rPr lang="en-US" sz="1000" b="0" i="0" u="none" strike="noStrike" kern="1200" dirty="0" smtClean="0">
                          <a:solidFill>
                            <a:srgbClr val="0F253F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35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кВ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Законом Волгоградской области </a:t>
                      </a:r>
                      <a: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/>
                      </a:r>
                      <a:br>
                        <a:rPr lang="en-US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№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10-ОД от 16.01.2018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84120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разрешения на проведение земляных работ (от 30 до 7 дней)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F253F"/>
                          </a:solidFill>
                          <a:latin typeface="+mj-lt"/>
                        </a:rPr>
                        <a:t>Регламент муниципальной услуги ОМС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120">
                <a:tc>
                  <a:txBody>
                    <a:bodyPr/>
                    <a:lstStyle/>
                    <a:p>
                      <a:pPr marL="268288" indent="-179388" algn="l" rtl="0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Проведение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конкурсов на проектно-изыскательские работы (заключение договора на СМР) от 35 до 60 дней 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F253F"/>
                          </a:solidFill>
                          <a:latin typeface="+mj-lt"/>
                        </a:rPr>
                        <a:t>ФЗ № 223-ФЗ/ФЗ № 44-ФЗ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76182">
                <a:tc>
                  <a:txBody>
                    <a:bodyPr/>
                    <a:lstStyle/>
                    <a:p>
                      <a:pPr marL="268288" indent="-179388" algn="l" fontAlgn="ctr">
                        <a:buFont typeface="Wingdings" pitchFamily="2" charset="2"/>
                        <a:buChar char="Ø"/>
                      </a:pP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Выполнение 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строительно-монтажных 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работ</a:t>
                      </a:r>
                      <a:b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(</a:t>
                      </a:r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от 45 до 60 дней</a:t>
                      </a:r>
                      <a:r>
                        <a:rPr lang="ru-RU" sz="1000" b="0" i="0" u="none" strike="noStrike" dirty="0" smtClean="0">
                          <a:solidFill>
                            <a:srgbClr val="0F253F"/>
                          </a:solidFill>
                          <a:latin typeface="+mj-lt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+mj-lt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F253F"/>
                          </a:solidFill>
                          <a:latin typeface="+mj-lt"/>
                        </a:rPr>
                        <a:t>Нормы выполнения строительно-монтажных работ (ЕНИР, СНИП)</a:t>
                      </a: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833">
                <a:tc gridSpan="3">
                  <a:txBody>
                    <a:bodyPr/>
                    <a:lstStyle/>
                    <a:p>
                      <a:pPr marL="268288" marR="0" indent="-179388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  <a:t>ИТОГО: выполнение мероприятий  технологического присоединения составляет </a:t>
                      </a:r>
                      <a:r>
                        <a:rPr lang="en-US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  <a:t/>
                      </a:r>
                      <a:br>
                        <a:rPr lang="en-US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</a:br>
                      <a:r>
                        <a:rPr lang="ru-R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  <a:t>от 400 до 588 дней</a:t>
                      </a:r>
                      <a:r>
                        <a:rPr lang="ru-RU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  <a:t> или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  <a:t>от 1 года до 1,5 лет</a:t>
                      </a:r>
                      <a:endParaRPr lang="ru-RU" sz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Calibri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F253F"/>
                        </a:solidFill>
                        <a:latin typeface="Calibri"/>
                      </a:endParaRPr>
                    </a:p>
                  </a:txBody>
                  <a:tcPr marL="8354" marR="8354" marT="83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8" name="Заголовок 8"/>
          <p:cNvSpPr txBox="1">
            <a:spLocks/>
          </p:cNvSpPr>
          <p:nvPr/>
        </p:nvSpPr>
        <p:spPr bwMode="auto">
          <a:xfrm>
            <a:off x="3440832" y="25951"/>
            <a:ext cx="6336704" cy="36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eaLnBrk="0" hangingPunct="0">
              <a:defRPr/>
            </a:pP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  <a:t/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  <a:t>ВЫПОЛНЕНИЕ МЕРОПРИЯТИЙ ТЕХНОЛОГИЧЕСКОГО ПРИСОЕДИНЕНИЯ</a:t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Times New Roman" pitchFamily="18" charset="0"/>
              </a:rPr>
            </a:br>
            <a:endParaRPr lang="ru-RU" sz="1200" b="1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_Ignatova\Desktop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49" y="5148227"/>
            <a:ext cx="3293273" cy="171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Документы - Мироничев\ЖКХ и ТЭК\Презентации\images\gerb_volgogradskoy_oblas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2084" y="836712"/>
            <a:ext cx="1518477" cy="1570956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609184" y="3193812"/>
            <a:ext cx="32968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Технологическое присоединение </a:t>
            </a:r>
            <a:b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сетям электроснабжения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923816"/>
            <a:ext cx="3296816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890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КП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"Волжские межрайонные электросети"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дрес:</a:t>
            </a:r>
            <a:r>
              <a:rPr kumimoji="0" lang="ru-RU" sz="10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Россия, 404130, Волгоградская область, г.Волжский, Индустриальный проезд 1-й, 12</a:t>
            </a: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Телефон и факс: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(8443) 31-74-41, (8443) 31-82-21</a:t>
            </a:r>
          </a:p>
          <a:p>
            <a:pPr marL="88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 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  <a:hlinkClick r:id="rId4"/>
              </a:rPr>
              <a:t>mup@vmes.vgg.ru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marL="88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Официальный сайт: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  <a:hlinkClick r:id="rId5"/>
              </a:rPr>
              <a:t>http://www.vmes34.ru/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График работы по приему абонентов: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понедельник – четверг с 8:00 до 16:30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пятница с 8:00 до 15:30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перерыв с 12:00 до 12:48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выходной: суббота, воскресенье  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53136"/>
            <a:ext cx="329681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890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МУП "Волгоградские межрайонные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электрические сети"</a:t>
            </a: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Адрес: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ул. им. адмирала Ушакова, 11, 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каб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 №17,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Приемные дни: 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ежедневно с 9 до 16 ч</a:t>
            </a: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Перерыв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обед с 12 до 13 ч.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Адрес: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400017, г. Волгоград, ул. им. адмирала Ушакова, д. 11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Телефон: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8 (8442) 55-01-24</a:t>
            </a:r>
          </a:p>
          <a:p>
            <a:pPr marL="88900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  <a:hlinkClick r:id="rId6"/>
              </a:rPr>
              <a:t>vmes@vmes.ru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Times New Roman" pitchFamily="18" charset="0"/>
            </a:endParaRPr>
          </a:p>
          <a:p>
            <a:pPr marL="88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Официальный сайт: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  <a:hlinkClick r:id="rId7"/>
              </a:rPr>
              <a:t>https://www.vmes.ru/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marL="889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Примечание: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В пятницу структурные подразделения работают до 15:45</a:t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Перерыв: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12:00 - 13:00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3" name="Рисунок 12" descr="http://volgogradenergo.mrsk-yuga.ru/bitrix/templates/index/i/logo_ru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93071" y="3918570"/>
            <a:ext cx="1724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S_Mironichev\Desktop\МКП-«Волжские-межрайонные-электросети»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544" y="72678"/>
            <a:ext cx="1434287" cy="908050"/>
          </a:xfrm>
          <a:prstGeom prst="rect">
            <a:avLst/>
          </a:prstGeom>
          <a:noFill/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2378" y="3789040"/>
            <a:ext cx="662473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C:\Users\S_Mironichev\Desktop\logo_0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40832" y="123036"/>
            <a:ext cx="2808312" cy="713676"/>
          </a:xfrm>
          <a:prstGeom prst="rect">
            <a:avLst/>
          </a:prstGeom>
          <a:noFill/>
        </p:spPr>
      </p:pic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609184" y="164540"/>
            <a:ext cx="329681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Комитет жилищно-коммунального</a:t>
            </a: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хозяйства </a:t>
            </a:r>
            <a:b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топливно-энергетического комплекса Волгоградской области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35" name="Picture 11" descr="C:\Users\S_Mironichev\Desktop\ВМЭС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20552" y="3861048"/>
            <a:ext cx="1605584" cy="792088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368824" y="4653136"/>
            <a:ext cx="33123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Филиал ПАО «Межрегиональная распределительная сетевая компания Юга» - «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Волгоградэнерго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»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Сокращенное наименование: </a:t>
            </a:r>
            <a:b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Филиал ПАО «МРСК Юга» - «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Волгоградэнерго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»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Адрес: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 400066, г. Волгоград, пр. Ленина, 15, а/я 126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Телефон: 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(8442) 96-43-59, Факс: 96-43-45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: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10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Arial" pitchFamily="34" charset="0"/>
                <a:hlinkClick r:id="rId12"/>
              </a:rPr>
              <a:t>ve.pbox@ve.mrsk-yuga.ru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Официальный сайт: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Arial" pitchFamily="34" charset="0"/>
                <a:hlinkClick r:id="rId13"/>
              </a:rPr>
              <a:t>http://volgogradenergo.mrsk-yuga.ru/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68825" y="916846"/>
            <a:ext cx="309634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ПАО "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Волгоградоблэлектро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"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Arial" pitchFamily="34" charset="0"/>
              </a:rPr>
              <a:t>ЦЕНТР ОБСЛУЖИВАНИЯ КЛИЕНТОВ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Адрес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:</a:t>
            </a: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 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400075, г. Волгоград, ул. им. Шопена, 13.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 </a:t>
            </a:r>
            <a:r>
              <a:rPr lang="ru-RU" sz="1000" dirty="0" err="1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  <a:hlinkClick r:id="rId14"/>
              </a:rPr>
              <a:t>service@voel.ru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Официальный сайт: 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  <a:hlinkClick r:id="rId15"/>
              </a:rPr>
              <a:t>https://voel.ru/</a:t>
            </a:r>
            <a:endParaRPr lang="ru-RU" sz="1000" b="1" dirty="0" smtClean="0">
              <a:solidFill>
                <a:schemeClr val="tx2">
                  <a:lumMod val="50000"/>
                </a:schemeClr>
              </a:solidFill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  <a:hlinkClick r:id="rId16"/>
              </a:rPr>
              <a:t>Офисы обслуживания потребителей в филиалах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Режим работы: </a:t>
            </a:r>
            <a:b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понедельник – четверг с 8-00 до 17-00;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пятница с 8-00 до 16-00; перерыв с 12-00 до 12-48; 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суббота - воскресенье - выходной</a:t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ОКАЗЫВАЕМЫЕ УСЛУГИ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Прием и рассмотрение очных и заочных обращений клиентов , поступающих в адрес ПАО "ВОЭ"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Прием заявок на технологическое присоединение к сетям ПАО "ВОЭ"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КОНТАКТНОЕ ЛИЦО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Чебаков Максим Михайлович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Телефон</a:t>
            </a:r>
            <a:r>
              <a:rPr lang="ru-RU" sz="1000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: (8442) 56-20-80; 8 (800) 700-29-68</a:t>
            </a:r>
            <a:endParaRPr lang="ru-RU" sz="1000" dirty="0" smtClean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endParaRPr lang="ru-RU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353</Words>
  <Application>Microsoft Office PowerPoint</Application>
  <PresentationFormat>Лист A4 (210x297 мм)</PresentationFormat>
  <Paragraphs>81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Правила технологического присоединения энергопринимающих устройств потребителей электрической энергии, объектов  по производству электрической энергии, а также объектов электросетевого хозяйства, принадлежащих сетевым организациям и иным лицам, к электрическим сетям, утвержденные Постановлением Правительства Российской Федерации от 27.12.2004 № 861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Мироничев Сергей Евгеньевич</dc:creator>
  <cp:lastModifiedBy>S_Mironichev</cp:lastModifiedBy>
  <cp:revision>34</cp:revision>
  <dcterms:created xsi:type="dcterms:W3CDTF">2018-08-09T12:08:31Z</dcterms:created>
  <dcterms:modified xsi:type="dcterms:W3CDTF">2018-08-13T06:10:36Z</dcterms:modified>
</cp:coreProperties>
</file>