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33A"/>
    <a:srgbClr val="BCD0F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2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nvestvoda.ru/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info@investvoda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10" Type="http://schemas.openxmlformats.org/officeDocument/2006/relationships/hyperlink" Target="http://www.vkanal.ru/" TargetMode="External"/><Relationship Id="rId4" Type="http://schemas.openxmlformats.org/officeDocument/2006/relationships/hyperlink" Target="https://investvoda.ru/" TargetMode="External"/><Relationship Id="rId9" Type="http://schemas.openxmlformats.org/officeDocument/2006/relationships/hyperlink" Target="mailto:prl@vkana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Полилиния 138"/>
          <p:cNvSpPr/>
          <p:nvPr/>
        </p:nvSpPr>
        <p:spPr>
          <a:xfrm>
            <a:off x="90477" y="341621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0" name="Полилиния 139"/>
          <p:cNvSpPr/>
          <p:nvPr/>
        </p:nvSpPr>
        <p:spPr>
          <a:xfrm>
            <a:off x="610415" y="341623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/>
              <a:t>Направление в </a:t>
            </a:r>
            <a:r>
              <a:rPr lang="ru-RU" sz="1000" dirty="0" err="1" smtClean="0"/>
              <a:t>ресурсоснабжающую</a:t>
            </a:r>
            <a:r>
              <a:rPr lang="ru-RU" sz="1000" dirty="0" smtClean="0"/>
              <a:t> организацию заявки на подготовку технических условий (10 рабочих дней)</a:t>
            </a:r>
          </a:p>
        </p:txBody>
      </p:sp>
      <p:sp>
        <p:nvSpPr>
          <p:cNvPr id="141" name="Полилиния 140"/>
          <p:cNvSpPr/>
          <p:nvPr/>
        </p:nvSpPr>
        <p:spPr>
          <a:xfrm>
            <a:off x="90477" y="836712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2" name="Полилиния 141"/>
          <p:cNvSpPr/>
          <p:nvPr/>
        </p:nvSpPr>
        <p:spPr>
          <a:xfrm>
            <a:off x="610415" y="836714"/>
            <a:ext cx="2605427" cy="43957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Направление в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ресурсоснабжающую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организацию заявки на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техприсоединение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4" name="Полилиния 143"/>
          <p:cNvSpPr/>
          <p:nvPr/>
        </p:nvSpPr>
        <p:spPr>
          <a:xfrm>
            <a:off x="610415" y="1328615"/>
            <a:ext cx="2605427" cy="822914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ts val="9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95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Подготовка и направление заявителю оферты договора об осуществлении технологического присоединения  (28 - 70 дней в зависимости </a:t>
            </a:r>
            <a:br>
              <a:rPr lang="ru-RU" sz="95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sz="95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от подключаемой нагрузки до 250 куб.м./сутки и свыше 250 куб.м./сутки и соответственно диаметра присоединяемых сетей </a:t>
            </a:r>
            <a:br>
              <a:rPr lang="ru-RU" sz="95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sz="95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до 250мм. и свыше 250 мм)</a:t>
            </a:r>
          </a:p>
        </p:txBody>
      </p:sp>
      <p:sp>
        <p:nvSpPr>
          <p:cNvPr id="145" name="Полилиния 144"/>
          <p:cNvSpPr/>
          <p:nvPr/>
        </p:nvSpPr>
        <p:spPr>
          <a:xfrm>
            <a:off x="90477" y="2199161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6" name="Полилиния 145"/>
          <p:cNvSpPr/>
          <p:nvPr/>
        </p:nvSpPr>
        <p:spPr>
          <a:xfrm>
            <a:off x="610415" y="2199160"/>
            <a:ext cx="2605427" cy="43957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9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Подписание договора об осуществлении технологического присоединения (30 дней)</a:t>
            </a:r>
          </a:p>
        </p:txBody>
      </p:sp>
      <p:sp>
        <p:nvSpPr>
          <p:cNvPr id="147" name="Полилиния 146"/>
          <p:cNvSpPr/>
          <p:nvPr/>
        </p:nvSpPr>
        <p:spPr>
          <a:xfrm>
            <a:off x="90477" y="2689615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8" name="Полилиния 147"/>
          <p:cNvSpPr/>
          <p:nvPr/>
        </p:nvSpPr>
        <p:spPr>
          <a:xfrm>
            <a:off x="610415" y="2689616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Выполнение технических условий  в зависимости от объёма работ и технических характеристик подключаемого объекта</a:t>
            </a:r>
          </a:p>
        </p:txBody>
      </p:sp>
      <p:sp>
        <p:nvSpPr>
          <p:cNvPr id="149" name="Полилиния 148"/>
          <p:cNvSpPr/>
          <p:nvPr/>
        </p:nvSpPr>
        <p:spPr>
          <a:xfrm>
            <a:off x="90477" y="3176029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0" name="Полилиния 149"/>
          <p:cNvSpPr/>
          <p:nvPr/>
        </p:nvSpPr>
        <p:spPr>
          <a:xfrm>
            <a:off x="610415" y="3176029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Проверка фактического выполнения технических условий (10 дней)</a:t>
            </a:r>
          </a:p>
        </p:txBody>
      </p:sp>
      <p:sp>
        <p:nvSpPr>
          <p:cNvPr id="122" name="TextBox 6"/>
          <p:cNvSpPr txBox="1">
            <a:spLocks noChangeArrowheads="1"/>
          </p:cNvSpPr>
          <p:nvPr/>
        </p:nvSpPr>
        <p:spPr bwMode="auto">
          <a:xfrm>
            <a:off x="0" y="12320"/>
            <a:ext cx="329681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Основные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этапы подключения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-8965" y="4779949"/>
            <a:ext cx="329681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spc="-8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Основные </a:t>
            </a:r>
            <a:r>
              <a:rPr lang="ru-RU" sz="1500" b="1" spc="-80" dirty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нормативно-правовые акты</a:t>
            </a:r>
          </a:p>
        </p:txBody>
      </p:sp>
      <p:sp>
        <p:nvSpPr>
          <p:cNvPr id="124" name="Заголовок 1"/>
          <p:cNvSpPr>
            <a:spLocks noGrp="1"/>
          </p:cNvSpPr>
          <p:nvPr>
            <p:ph type="ctrTitle"/>
          </p:nvPr>
        </p:nvSpPr>
        <p:spPr>
          <a:xfrm>
            <a:off x="0" y="5076219"/>
            <a:ext cx="3224808" cy="432048"/>
          </a:xfrm>
        </p:spPr>
        <p:txBody>
          <a:bodyPr anchor="t">
            <a:noAutofit/>
          </a:bodyPr>
          <a:lstStyle/>
          <a:p>
            <a:pPr lvl="0">
              <a:lnSpc>
                <a:spcPts val="1000"/>
              </a:lnSpc>
              <a:buFont typeface="Wingdings" pitchFamily="2" charset="2"/>
              <a:buChar char="Ø"/>
              <a:defRPr/>
            </a:pPr>
            <a:r>
              <a:rPr lang="ru-RU" sz="1050" dirty="0" smtClean="0"/>
              <a:t> </a:t>
            </a:r>
            <a:r>
              <a:rPr lang="ru-RU" sz="1000" dirty="0" smtClean="0">
                <a:cs typeface="Times New Roman" pitchFamily="18" charset="0"/>
              </a:rPr>
              <a:t>Федеральным законом от 07.12.2011 № 416-ФЗ </a:t>
            </a:r>
            <a:br>
              <a:rPr lang="ru-RU" sz="1000" dirty="0" smtClean="0">
                <a:cs typeface="Times New Roman" pitchFamily="18" charset="0"/>
              </a:rPr>
            </a:br>
            <a:r>
              <a:rPr lang="ru-RU" sz="1000" dirty="0" smtClean="0">
                <a:cs typeface="Times New Roman" pitchFamily="18" charset="0"/>
              </a:rPr>
              <a:t>"О водоснабжении и водоотведении"</a:t>
            </a:r>
            <a:br>
              <a:rPr lang="ru-RU" sz="1000" dirty="0" smtClean="0">
                <a:cs typeface="Times New Roman" pitchFamily="18" charset="0"/>
              </a:rPr>
            </a:br>
            <a:r>
              <a:rPr lang="ru-RU" sz="1050" b="1" dirty="0" smtClean="0">
                <a:cs typeface="Times New Roman" pitchFamily="18" charset="0"/>
              </a:rPr>
              <a:t/>
            </a:r>
            <a:br>
              <a:rPr lang="ru-RU" sz="1050" b="1" dirty="0" smtClean="0">
                <a:cs typeface="Times New Roman" pitchFamily="18" charset="0"/>
              </a:rPr>
            </a:br>
            <a:endParaRPr lang="ru-RU" sz="1050" b="1" dirty="0">
              <a:cs typeface="Times New Roman" pitchFamily="18" charset="0"/>
            </a:endParaRPr>
          </a:p>
        </p:txBody>
      </p:sp>
      <p:sp>
        <p:nvSpPr>
          <p:cNvPr id="68" name="Заголовок 8"/>
          <p:cNvSpPr txBox="1">
            <a:spLocks/>
          </p:cNvSpPr>
          <p:nvPr/>
        </p:nvSpPr>
        <p:spPr bwMode="auto">
          <a:xfrm>
            <a:off x="3440832" y="25951"/>
            <a:ext cx="6336704" cy="3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Сроки выполнения технологического присоединения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90478" y="3671477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7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610416" y="3671477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Заключение договоров водоснабжения и водоотведения (30 дней)</a:t>
            </a:r>
          </a:p>
        </p:txBody>
      </p:sp>
      <p:sp>
        <p:nvSpPr>
          <p:cNvPr id="61" name="Заголовок 8"/>
          <p:cNvSpPr txBox="1">
            <a:spLocks/>
          </p:cNvSpPr>
          <p:nvPr/>
        </p:nvSpPr>
        <p:spPr bwMode="auto">
          <a:xfrm>
            <a:off x="1362001" y="98425"/>
            <a:ext cx="8397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/>
          <a:p>
            <a:pPr algn="ctr">
              <a:defRPr/>
            </a:pP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Полилиния 64"/>
          <p:cNvSpPr/>
          <p:nvPr/>
        </p:nvSpPr>
        <p:spPr>
          <a:xfrm>
            <a:off x="90478" y="4165265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8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7" name="Полилиния 66"/>
          <p:cNvSpPr/>
          <p:nvPr/>
        </p:nvSpPr>
        <p:spPr>
          <a:xfrm>
            <a:off x="610416" y="4165265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Фактическое осуществление подачи воды и приёма стоков (3 дня)</a:t>
            </a:r>
          </a:p>
        </p:txBody>
      </p:sp>
      <p:sp>
        <p:nvSpPr>
          <p:cNvPr id="69" name="Заголовок 1"/>
          <p:cNvSpPr txBox="1">
            <a:spLocks/>
          </p:cNvSpPr>
          <p:nvPr/>
        </p:nvSpPr>
        <p:spPr>
          <a:xfrm>
            <a:off x="0" y="5373216"/>
            <a:ext cx="3224808" cy="432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Правила холодного водоснабжения и водоотведения, утверждённые постановлением Правительства РФ от 29.07.2013 № 644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/>
            </a:r>
            <a:b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0" name="Заголовок 1"/>
          <p:cNvSpPr txBox="1">
            <a:spLocks/>
          </p:cNvSpPr>
          <p:nvPr/>
        </p:nvSpPr>
        <p:spPr>
          <a:xfrm>
            <a:off x="0" y="5787046"/>
            <a:ext cx="3224808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Правила определения и предоставления технических условий подключения объекта капитального строительства и Правила подключения объекта капитального строительства, утверждённые постановлением Правительства РФ от 13.02.2006 № 83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/>
            </a:r>
            <a:b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0" y="6470576"/>
            <a:ext cx="3224808" cy="387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Градостроительный кодекс Российской Федерации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№ 190-ФЗ от 29.12.2004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/>
            </a:r>
            <a:b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2" name="Полилиния 71"/>
          <p:cNvSpPr/>
          <p:nvPr/>
        </p:nvSpPr>
        <p:spPr>
          <a:xfrm>
            <a:off x="85686" y="1330058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3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3" name="Полилиния 72"/>
          <p:cNvSpPr/>
          <p:nvPr/>
        </p:nvSpPr>
        <p:spPr>
          <a:xfrm>
            <a:off x="92316" y="1708028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="" xmlns:a16="http://schemas.microsoft.com/office/drawing/2014/main" id="{A3AA5F66-CD35-48AA-A86F-9E8B5425C166}"/>
              </a:ext>
            </a:extLst>
          </p:cNvPr>
          <p:cNvSpPr/>
          <p:nvPr/>
        </p:nvSpPr>
        <p:spPr>
          <a:xfrm>
            <a:off x="3950444" y="6237312"/>
            <a:ext cx="267017" cy="144016"/>
          </a:xfrm>
          <a:prstGeom prst="rect">
            <a:avLst/>
          </a:prstGeom>
          <a:solidFill>
            <a:srgbClr val="FFFF6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latin typeface="+mj-lt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="" xmlns:a16="http://schemas.microsoft.com/office/drawing/2014/main" id="{BC21CA95-B309-48FB-95CB-6D9AABB4582E}"/>
              </a:ext>
            </a:extLst>
          </p:cNvPr>
          <p:cNvSpPr/>
          <p:nvPr/>
        </p:nvSpPr>
        <p:spPr>
          <a:xfrm>
            <a:off x="3944888" y="6525344"/>
            <a:ext cx="263983" cy="144016"/>
          </a:xfrm>
          <a:prstGeom prst="rect">
            <a:avLst/>
          </a:prstGeom>
          <a:solidFill>
            <a:srgbClr val="BCD0F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latin typeface="+mj-lt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3990C1BC-7B92-4F4D-80A8-90DA6C174431}"/>
              </a:ext>
            </a:extLst>
          </p:cNvPr>
          <p:cNvSpPr txBox="1"/>
          <p:nvPr/>
        </p:nvSpPr>
        <p:spPr>
          <a:xfrm>
            <a:off x="4204731" y="6495147"/>
            <a:ext cx="3394072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+mj-lt"/>
              </a:rPr>
              <a:t>- </a:t>
            </a:r>
            <a:r>
              <a:rPr lang="ru-RU" sz="1000" dirty="0" smtClean="0">
                <a:latin typeface="+mj-lt"/>
              </a:rPr>
              <a:t>ООО "Концессии водоснабжения"</a:t>
            </a:r>
            <a:endParaRPr lang="ru-RU" sz="1000" dirty="0">
              <a:latin typeface="+mj-lt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8C28A8F0-5AFE-46A4-A528-982F89042C11}"/>
              </a:ext>
            </a:extLst>
          </p:cNvPr>
          <p:cNvSpPr txBox="1"/>
          <p:nvPr/>
        </p:nvSpPr>
        <p:spPr>
          <a:xfrm>
            <a:off x="4204731" y="6207115"/>
            <a:ext cx="3394072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+mj-lt"/>
              </a:rPr>
              <a:t>- </a:t>
            </a:r>
            <a:r>
              <a:rPr lang="ru-RU" sz="1000" dirty="0" smtClean="0">
                <a:latin typeface="+mj-lt"/>
              </a:rPr>
              <a:t>Сторонние организации</a:t>
            </a:r>
            <a:endParaRPr lang="ru-RU" sz="1000" dirty="0">
              <a:latin typeface="+mj-lt"/>
            </a:endParaRP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/>
        </p:nvGraphicFramePr>
        <p:xfrm>
          <a:off x="3368825" y="404665"/>
          <a:ext cx="6408711" cy="5688215"/>
        </p:xfrm>
        <a:graphic>
          <a:graphicData uri="http://schemas.openxmlformats.org/drawingml/2006/table">
            <a:tbl>
              <a:tblPr/>
              <a:tblGrid>
                <a:gridCol w="4680519"/>
                <a:gridCol w="432048"/>
                <a:gridCol w="1296144"/>
              </a:tblGrid>
              <a:tr h="438961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собственниками инженерных коммуникаций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30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438961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179388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органом местного самоуправления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14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332440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Разработка проекта планировки территории, разработка проекта межевания территории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30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607420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публичных слушаний по проектам планировки и межевания территории </a:t>
                      </a:r>
                      <a: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в случае необходимости получения разрешения на строительство)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240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68944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Организация и проведение аукциона на право заключения договора аренды земельного участка, находящегося в государственной или муниципальной собственности. Заключение договора аренды.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240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717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проектно-изыскательские работы </a:t>
                      </a:r>
                      <a: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заключение договора на ПИР) в соответствии ФЗ № 44-ФЗ/ № 223-ФЗ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60/35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406923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Проектно-изыскательские работы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30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416417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положительного заключения экспертизы  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55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15724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строительство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</a:t>
                      </a:r>
                      <a: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 7 </a:t>
                      </a: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15031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выполнение земляных работ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</a:t>
                      </a: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 10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607420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выполнение строительно-монтажных работ (заключение договора на СМР) в соответствии ФЗ № 44-ФЗ/ </a:t>
                      </a:r>
                      <a:r>
                        <a:rPr lang="ru-RU" sz="100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000" smtClean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223-ФЗ</a:t>
                      </a:r>
                      <a:endParaRPr lang="ru-RU" sz="1000" dirty="0">
                        <a:solidFill>
                          <a:srgbClr val="00133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60/35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0FC"/>
                    </a:solidFill>
                  </a:tcPr>
                </a:tc>
              </a:tr>
              <a:tr h="438961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Выполнение строительно-монтажных работ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133A"/>
                        </a:solidFill>
                        <a:latin typeface="Calibri"/>
                      </a:endParaRP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D0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133A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Срок до 180 дней</a:t>
                      </a:r>
                    </a:p>
                  </a:txBody>
                  <a:tcPr marL="5261" marR="5261" marT="5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CD0F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Документы - Мироничев\ЖКХ и ТЭК\Презентации\images\gerb_volgogradskoy_obla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2084" y="836712"/>
            <a:ext cx="1518477" cy="157095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609184" y="3078396"/>
            <a:ext cx="329681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Технологическое присоединение </a:t>
            </a:r>
            <a:b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сетям водоснабжения </a:t>
            </a:r>
            <a:b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водоотведения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09184" y="164540"/>
            <a:ext cx="329681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Комитет жилищно-коммунального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хозяйства </a:t>
            </a:r>
            <a:b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топливно-энергетического комплекса Волгоградской области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7" name="Picture 3" descr="C:\Users\S_Mironichev\Desktop\превью-инфогр_водоснабжени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6816" y="4859235"/>
            <a:ext cx="3259183" cy="1998966"/>
          </a:xfrm>
          <a:prstGeom prst="rect">
            <a:avLst/>
          </a:prstGeom>
          <a:noFill/>
        </p:spPr>
      </p:pic>
      <p:pic>
        <p:nvPicPr>
          <p:cNvPr id="1025" name="Рисунок 1" descr="ООО «Концессии водоснабжения»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4848" y="2636912"/>
            <a:ext cx="2792760" cy="698190"/>
          </a:xfrm>
          <a:prstGeom prst="rect">
            <a:avLst/>
          </a:prstGeom>
          <a:noFill/>
        </p:spPr>
      </p:pic>
      <p:pic>
        <p:nvPicPr>
          <p:cNvPr id="4" name="Picture 4" descr="C:\Users\S_Mironichev\Desktop\vodokanal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512" y="2348880"/>
            <a:ext cx="1547795" cy="2232248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440832" y="3501008"/>
            <a:ext cx="31683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ООО "Концессии водоснабжения"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Адрес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: 400050, Волгоград, ул. им.Пархоменко,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д. №47 а.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  <a:hlinkClick r:id="rId7"/>
              </a:rPr>
              <a:t>info@investvoda.ru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Официальный сайт: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  <a:hlinkClick r:id="rId8"/>
              </a:rPr>
              <a:t>http://investvoda.ru</a:t>
            </a:r>
            <a:endParaRPr lang="en-US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Часы работы: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Пн-пт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: 08:00 – 17:00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Обеденный перерыв: 12:00 – 13:00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Контакт-центр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 (многоканальный):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+7(8442)60-66-00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+7(8442)99-67-96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Центр обслуживания клиентов</a:t>
            </a:r>
            <a:endParaRPr lang="ru-RU" sz="1000" b="1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Часы работы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Понедельник-пятница: 08:00 – 17:00, без обеда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Суббота: 08:00 до 14:00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 (прием по предварительной записи)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Телефон для предварительной записи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(запись производится 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в рабочие дни с 08:00 до 17:00):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51-57-72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480" y="4484727"/>
            <a:ext cx="25202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МУП "Водоканал"  г.Волжский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Адрес: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404130, Волгоградская область,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г. Волжский, ул. Пушкина, 16а</a:t>
            </a:r>
            <a:endParaRPr lang="en-US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Электронная почта: </a:t>
            </a:r>
            <a:r>
              <a:rPr lang="en-US" sz="1000" u="sng" dirty="0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pr</a:t>
            </a:r>
            <a:r>
              <a:rPr lang="ru-RU" sz="1000" u="sng" dirty="0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@</a:t>
            </a:r>
            <a:r>
              <a:rPr lang="en-US" sz="1000" u="sng" dirty="0" err="1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vkanal</a:t>
            </a:r>
            <a:r>
              <a:rPr lang="ru-RU" sz="1000" u="sng" dirty="0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.</a:t>
            </a:r>
            <a:r>
              <a:rPr lang="en-US" sz="1000" u="sng" dirty="0" err="1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ru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Официальный сайт: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vkanal.ru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Телефон: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8 (8443) 45-45-50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"Горячая линия"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по вопросам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технологического присоединения: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8 (8443) 45-45-53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пн-пт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 8:00–17:00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(обед 12:00-13:00)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8 (8443) 45-45-65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пн-пт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 8:00–17:00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(обед 12:00-13:00)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endParaRPr lang="ru-RU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393</Words>
  <Application>Microsoft Office PowerPoint</Application>
  <PresentationFormat>Лист A4 (210x297 мм)</PresentationFormat>
  <Paragraphs>80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Федеральным законом от 07.12.2011 № 416-ФЗ  "О водоснабжении и водоотведении" 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Мироничев Сергей Евгеньевич</dc:creator>
  <cp:lastModifiedBy>M_Kanavina</cp:lastModifiedBy>
  <cp:revision>68</cp:revision>
  <dcterms:created xsi:type="dcterms:W3CDTF">2018-08-09T12:08:31Z</dcterms:created>
  <dcterms:modified xsi:type="dcterms:W3CDTF">2018-08-14T11:25:57Z</dcterms:modified>
</cp:coreProperties>
</file>