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1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teplovolgograd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Полилиния 138"/>
          <p:cNvSpPr/>
          <p:nvPr/>
        </p:nvSpPr>
        <p:spPr>
          <a:xfrm>
            <a:off x="99442" y="404664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0" name="Полилиния 139"/>
          <p:cNvSpPr/>
          <p:nvPr/>
        </p:nvSpPr>
        <p:spPr>
          <a:xfrm>
            <a:off x="619380" y="404667"/>
            <a:ext cx="2605427" cy="60220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направление заявки о подключении к системе теплоснабжения</a:t>
            </a:r>
          </a:p>
        </p:txBody>
      </p:sp>
      <p:sp>
        <p:nvSpPr>
          <p:cNvPr id="141" name="Полилиния 140"/>
          <p:cNvSpPr/>
          <p:nvPr/>
        </p:nvSpPr>
        <p:spPr>
          <a:xfrm>
            <a:off x="99442" y="1068237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2" name="Полилиния 141"/>
          <p:cNvSpPr/>
          <p:nvPr/>
        </p:nvSpPr>
        <p:spPr>
          <a:xfrm>
            <a:off x="619380" y="1068240"/>
            <a:ext cx="2605427" cy="60220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9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заключение договора о подключении</a:t>
            </a:r>
          </a:p>
        </p:txBody>
      </p:sp>
      <p:sp>
        <p:nvSpPr>
          <p:cNvPr id="143" name="Полилиния 142"/>
          <p:cNvSpPr/>
          <p:nvPr/>
        </p:nvSpPr>
        <p:spPr>
          <a:xfrm>
            <a:off x="99442" y="1731811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3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4" name="Полилиния 143"/>
          <p:cNvSpPr/>
          <p:nvPr/>
        </p:nvSpPr>
        <p:spPr>
          <a:xfrm>
            <a:off x="619380" y="1731813"/>
            <a:ext cx="2605427" cy="60220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9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выполнение мероприятий по подключению, предусмотренных условиями подключения и договором о подключении</a:t>
            </a:r>
          </a:p>
        </p:txBody>
      </p:sp>
      <p:sp>
        <p:nvSpPr>
          <p:cNvPr id="145" name="Полилиния 144"/>
          <p:cNvSpPr/>
          <p:nvPr/>
        </p:nvSpPr>
        <p:spPr>
          <a:xfrm>
            <a:off x="99442" y="2395385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4  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6" name="Полилиния 145"/>
          <p:cNvSpPr/>
          <p:nvPr/>
        </p:nvSpPr>
        <p:spPr>
          <a:xfrm>
            <a:off x="619380" y="2395385"/>
            <a:ext cx="2605427" cy="60220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9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составление акта о готовности внутриплощадочных и внутридомовых сетей и оборудования подключаемого объекта к подаче тепловой энергии и теплоносителя</a:t>
            </a:r>
          </a:p>
        </p:txBody>
      </p:sp>
      <p:sp>
        <p:nvSpPr>
          <p:cNvPr id="147" name="Полилиния 146"/>
          <p:cNvSpPr/>
          <p:nvPr/>
        </p:nvSpPr>
        <p:spPr>
          <a:xfrm>
            <a:off x="99442" y="3058958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5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8" name="Полилиния 147"/>
          <p:cNvSpPr/>
          <p:nvPr/>
        </p:nvSpPr>
        <p:spPr>
          <a:xfrm>
            <a:off x="619380" y="3058960"/>
            <a:ext cx="2605427" cy="60220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составление акта о подключении</a:t>
            </a:r>
          </a:p>
        </p:txBody>
      </p:sp>
      <p:sp>
        <p:nvSpPr>
          <p:cNvPr id="122" name="TextBox 6"/>
          <p:cNvSpPr txBox="1">
            <a:spLocks noChangeArrowheads="1"/>
          </p:cNvSpPr>
          <p:nvPr/>
        </p:nvSpPr>
        <p:spPr bwMode="auto">
          <a:xfrm>
            <a:off x="0" y="12320"/>
            <a:ext cx="329681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Основные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этапы подключения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0" y="3969931"/>
            <a:ext cx="329681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spc="-8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+mn-cs"/>
              </a:rPr>
              <a:t>Основные </a:t>
            </a:r>
            <a:r>
              <a:rPr lang="ru-RU" sz="1500" b="1" spc="-80" dirty="0">
                <a:solidFill>
                  <a:schemeClr val="tx2">
                    <a:lumMod val="50000"/>
                  </a:schemeClr>
                </a:solidFill>
                <a:latin typeface="+mj-lt"/>
                <a:cs typeface="+mn-cs"/>
              </a:rPr>
              <a:t>нормативно-правовые акты</a:t>
            </a:r>
          </a:p>
        </p:txBody>
      </p:sp>
      <p:sp>
        <p:nvSpPr>
          <p:cNvPr id="124" name="Заголовок 1"/>
          <p:cNvSpPr>
            <a:spLocks noGrp="1"/>
          </p:cNvSpPr>
          <p:nvPr>
            <p:ph type="ctrTitle"/>
          </p:nvPr>
        </p:nvSpPr>
        <p:spPr>
          <a:xfrm>
            <a:off x="0" y="4220865"/>
            <a:ext cx="3224808" cy="1440383"/>
          </a:xfrm>
        </p:spPr>
        <p:txBody>
          <a:bodyPr anchor="t">
            <a:noAutofit/>
          </a:bodyPr>
          <a:lstStyle/>
          <a:p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Правила подключения (технологического присоединения) к системам теплоснабжения, включая правила </a:t>
            </a:r>
            <a:r>
              <a:rPr lang="ru-RU" sz="1000" b="1" dirty="0" err="1" smtClean="0">
                <a:solidFill>
                  <a:schemeClr val="tx2">
                    <a:lumMod val="50000"/>
                  </a:schemeClr>
                </a:solidFill>
              </a:rPr>
              <a:t>недискриминационного</a:t>
            </a: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 доступа </a:t>
            </a:r>
            <a:b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</a:rPr>
              <a:t>к услугам по подключению (технологическому присоединению) к системам теплоснабжения, утвержденными Постановлением Правительства Российской Федерации от 05.07.2018 № 787</a:t>
            </a:r>
          </a:p>
        </p:txBody>
      </p:sp>
      <p:sp>
        <p:nvSpPr>
          <p:cNvPr id="68" name="Заголовок 8"/>
          <p:cNvSpPr txBox="1">
            <a:spLocks/>
          </p:cNvSpPr>
          <p:nvPr/>
        </p:nvSpPr>
        <p:spPr bwMode="auto">
          <a:xfrm>
            <a:off x="3440832" y="25951"/>
            <a:ext cx="6336704" cy="36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  <a:t/>
            </a:r>
            <a:br>
              <a:rPr lang="ru-RU" sz="12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ВЫПОЛНЕНИЕ МЕРОПРИЯТИЙ ТЕХНОЛОГИЧЕСКОГО ПРИСОЕДИНЕНИЯ</a:t>
            </a:r>
            <a:br>
              <a:rPr lang="ru-RU" sz="12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</a:br>
            <a:endParaRPr lang="ru-RU" sz="1200" b="1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09076"/>
            <a:ext cx="3290047" cy="143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6" name="Таблица 55"/>
          <p:cNvGraphicFramePr>
            <a:graphicFrameLocks noGrp="1"/>
          </p:cNvGraphicFramePr>
          <p:nvPr/>
        </p:nvGraphicFramePr>
        <p:xfrm>
          <a:off x="3404684" y="404665"/>
          <a:ext cx="6408711" cy="6441306"/>
        </p:xfrm>
        <a:graphic>
          <a:graphicData uri="http://schemas.openxmlformats.org/drawingml/2006/table">
            <a:tbl>
              <a:tblPr/>
              <a:tblGrid>
                <a:gridCol w="3454796"/>
                <a:gridCol w="719214"/>
                <a:gridCol w="2234701"/>
              </a:tblGrid>
              <a:tr h="50825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Согласование направления трассы с собственниками инженерных коммуникаций (от 10 до 30 дней).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Регламент оказания муниципальных услуг согласно градостроительному кодексу РФ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36180">
                <a:tc>
                  <a:txBody>
                    <a:bodyPr/>
                    <a:lstStyle/>
                    <a:p>
                      <a:pPr marL="268288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itchFamily="2" charset="2"/>
                        <a:buChar char="Ø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Согласование направления трассы с органом местного самоуправления (14 дней).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Регламенты оказания муниципальных услуг по согласованию проектов линейных сооружений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131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Разработка проекта планировки территории и проекта межевания территории (60 дней).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При реконструкции тепловых сетей </a:t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+mn-lt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с Т &gt; 115°С</a:t>
                      </a:r>
                      <a:endParaRPr lang="ru-RU" sz="10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Градостроительный кодекс РФ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0825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публичных слушаний по обсуждению проекта планировки и проекта межевания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территории</a:t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30 до 90 дней).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статья 46 часть 11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Градостроительного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кодекса РФ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606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Организация и проведение аукциона на право заключения договора аренды земельного участка, находящегося в государственной или муниципальной собственности (90 дней).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Земельный кодекс РФ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21330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разрешения на строительство (9 дней)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ФЗ № 223-ФЗ/ФЗ № 44-ФЗ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253">
                <a:tc>
                  <a:txBody>
                    <a:bodyPr/>
                    <a:lstStyle/>
                    <a:p>
                      <a:pPr marL="268288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itchFamily="2" charset="2"/>
                        <a:buChar char="Ø"/>
                        <a:tabLst>
                          <a:tab pos="268288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конкурсов на проектно-изыскательские работы (заключение договора на ПИР) от 35 до 60 дней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Нормы проектирования,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условия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договора подряда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8756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Проектно-изыскательские работы (от 20 до 30 дней)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пос. Администрации Волгоградской области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1408.2017 № 430-п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253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положительного заключения экспертизы (определение достоверности сметной стоимости)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45 до 55 дней).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Законом Волгоградской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области</a:t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 10-ОД от 16.01.2018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37131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Получение разрешения на проведение земляных работ (от 30 до 7 дней)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Регламент  муниципальной услуги ОМС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756">
                <a:tc>
                  <a:txBody>
                    <a:bodyPr/>
                    <a:lstStyle/>
                    <a:p>
                      <a:pPr marL="268288" lvl="0" indent="-17938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Проведение конкурсов на проектно-изыскательские работы (заключение договора на СМР) от 35 до 60 дней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ФЗ № 223-ФЗ/ФЗ № 44-ФЗ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42044">
                <a:tc>
                  <a:txBody>
                    <a:bodyPr/>
                    <a:lstStyle/>
                    <a:p>
                      <a:pPr marL="269875" lvl="0" indent="-180975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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Выполнение строительно-монтажных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работ</a:t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(от 45 до 60 дней)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Нормы выполнения строительно-монтажных работ (ЕНИР, СНИП)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75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ИТОГО: выполнение мероприятий  технологического присоединения составляет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400 до 588 дней или 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от 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1 года до 1,5 лет.</a:t>
                      </a:r>
                    </a:p>
                  </a:txBody>
                  <a:tcPr marL="5049" marR="5049" marT="504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Документы - Мироничев\ЖКХ и ТЭК\Презентации\images\gerb_volgogradskoy_obla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2084" y="836712"/>
            <a:ext cx="1518477" cy="1570956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609184" y="3193812"/>
            <a:ext cx="32968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Технологическое присоединение </a:t>
            </a:r>
            <a:b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сетям </a:t>
            </a:r>
            <a:r>
              <a:rPr lang="ru-RU" sz="15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теплоснабжения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609184" y="164540"/>
            <a:ext cx="329681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Комитет жилищно-коммунального</a:t>
            </a: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хозяйства </a:t>
            </a:r>
            <a:b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топливно-энергетического комплекса Волгоградской области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37" name="Picture 12" descr="C:\Users\N_Ignatova\Desktop\proektirovanie-kanalizaci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7933" y="5346321"/>
            <a:ext cx="331568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" name="Рисунок 1" descr="ООО «Концессии теплоснабжения»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1121" y="4221088"/>
            <a:ext cx="2229991" cy="539678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3656856" y="4869160"/>
            <a:ext cx="23762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ea typeface="Times New Roman" pitchFamily="18" charset="0"/>
                <a:cs typeface="Arial" pitchFamily="34" charset="0"/>
              </a:rPr>
              <a:t>ООО "Концессии теплоснабжения"</a:t>
            </a:r>
            <a:endParaRPr lang="ru-RU" sz="1000" dirty="0" smtClean="0"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ea typeface="Times New Roman" pitchFamily="18" charset="0"/>
                <a:cs typeface="Times New Roman" pitchFamily="18" charset="0"/>
              </a:rPr>
              <a:t>Адрес: </a:t>
            </a:r>
            <a:r>
              <a:rPr lang="ru-RU" sz="1000" dirty="0" smtClean="0">
                <a:ea typeface="Times New Roman" pitchFamily="18" charset="0"/>
                <a:cs typeface="Times New Roman" pitchFamily="18" charset="0"/>
              </a:rPr>
              <a:t>г. Волгоград, Порт-Саида, 16А </a:t>
            </a:r>
            <a:endParaRPr lang="ru-RU" sz="1000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ea typeface="Times New Roman" pitchFamily="18" charset="0"/>
                <a:cs typeface="Times New Roman" pitchFamily="18" charset="0"/>
              </a:rPr>
              <a:t>Телефон: </a:t>
            </a:r>
            <a:r>
              <a:rPr lang="ru-RU" sz="1000" dirty="0" smtClean="0">
                <a:ea typeface="Times New Roman" pitchFamily="18" charset="0"/>
                <a:cs typeface="Times New Roman" pitchFamily="18" charset="0"/>
              </a:rPr>
              <a:t>+7 (8442) 33 41 95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ea typeface="Times New Roman" pitchFamily="18" charset="0"/>
                <a:cs typeface="Arial" pitchFamily="34" charset="0"/>
              </a:rPr>
              <a:t>г. Волгоград, ул. Липецкая, 5, </a:t>
            </a:r>
            <a:r>
              <a:rPr lang="ru-RU" sz="1000" dirty="0" err="1" smtClean="0">
                <a:ea typeface="Times New Roman" pitchFamily="18" charset="0"/>
                <a:cs typeface="Arial" pitchFamily="34" charset="0"/>
              </a:rPr>
              <a:t>каб</a:t>
            </a:r>
            <a:r>
              <a:rPr lang="ru-RU" sz="1000" dirty="0" smtClean="0">
                <a:ea typeface="Times New Roman" pitchFamily="18" charset="0"/>
                <a:cs typeface="Arial" pitchFamily="34" charset="0"/>
              </a:rPr>
              <a:t>. 25.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ea typeface="Times New Roman" pitchFamily="18" charset="0"/>
                <a:cs typeface="Arial" pitchFamily="34" charset="0"/>
              </a:rPr>
              <a:t>График работы</a:t>
            </a:r>
            <a:r>
              <a:rPr lang="ru-RU" sz="1000" dirty="0" smtClean="0">
                <a:ea typeface="Times New Roman" pitchFamily="18" charset="0"/>
                <a:cs typeface="Arial" pitchFamily="34" charset="0"/>
              </a:rPr>
              <a:t>: </a:t>
            </a:r>
            <a:br>
              <a:rPr lang="ru-RU" sz="1000" dirty="0" smtClean="0">
                <a:ea typeface="Times New Roman" pitchFamily="18" charset="0"/>
                <a:cs typeface="Arial" pitchFamily="34" charset="0"/>
              </a:rPr>
            </a:br>
            <a:r>
              <a:rPr lang="ru-RU" sz="1000" dirty="0" smtClean="0">
                <a:ea typeface="Times New Roman" pitchFamily="18" charset="0"/>
                <a:cs typeface="Arial" pitchFamily="34" charset="0"/>
              </a:rPr>
              <a:t>понедельник — пятница, с 08.00 до 17.00.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ea typeface="Times New Roman" pitchFamily="18" charset="0"/>
                <a:cs typeface="Arial" pitchFamily="34" charset="0"/>
              </a:rPr>
              <a:t>перерыв </a:t>
            </a:r>
            <a:r>
              <a:rPr lang="ru-RU" sz="1000" dirty="0" smtClean="0">
                <a:ea typeface="Times New Roman" pitchFamily="18" charset="0"/>
                <a:cs typeface="Arial" pitchFamily="34" charset="0"/>
              </a:rPr>
              <a:t>с 12.00 до 13.00.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ea typeface="Times New Roman" pitchFamily="18" charset="0"/>
                <a:cs typeface="Arial" pitchFamily="34" charset="0"/>
              </a:rPr>
              <a:t>Телефон </a:t>
            </a:r>
            <a:r>
              <a:rPr lang="ru-RU" sz="1000" dirty="0" err="1" smtClean="0">
                <a:ea typeface="Times New Roman" pitchFamily="18" charset="0"/>
                <a:cs typeface="Arial" pitchFamily="34" charset="0"/>
              </a:rPr>
              <a:t>контакт-центра</a:t>
            </a:r>
            <a:r>
              <a:rPr lang="ru-RU" sz="1000" dirty="0" smtClean="0">
                <a:ea typeface="Times New Roman" pitchFamily="18" charset="0"/>
                <a:cs typeface="Arial" pitchFamily="34" charset="0"/>
              </a:rPr>
              <a:t> по </a:t>
            </a:r>
            <a:r>
              <a:rPr lang="ru-RU" sz="1000" dirty="0" err="1" smtClean="0">
                <a:ea typeface="Times New Roman" pitchFamily="18" charset="0"/>
                <a:cs typeface="Arial" pitchFamily="34" charset="0"/>
              </a:rPr>
              <a:t>техприсоединениям</a:t>
            </a:r>
            <a:r>
              <a:rPr lang="ru-RU" sz="1000" dirty="0" smtClean="0">
                <a:ea typeface="Times New Roman" pitchFamily="18" charset="0"/>
                <a:cs typeface="Arial" pitchFamily="34" charset="0"/>
              </a:rPr>
              <a:t>: </a:t>
            </a:r>
            <a:r>
              <a:rPr lang="ru-RU" sz="1000" b="1" dirty="0" smtClean="0">
                <a:ea typeface="Times New Roman" pitchFamily="18" charset="0"/>
                <a:cs typeface="Arial" pitchFamily="34" charset="0"/>
              </a:rPr>
              <a:t>26-47-14.</a:t>
            </a:r>
            <a:endParaRPr lang="ru-RU" sz="10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337</Words>
  <Application>Microsoft Office PowerPoint</Application>
  <PresentationFormat>Лист A4 (210x297 мм)</PresentationFormat>
  <Paragraphs>50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Правила подключения (технологического присоединения) к системам теплоснабжения, включая правила недискриминационного доступа  к услугам по подключению (технологическому присоединению) к системам теплоснабжения, утвержденными Постановлением Правительства Российской Федерации от 05.07.2018 № 787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Мироничев Сергей Евгеньевич</dc:creator>
  <cp:lastModifiedBy>S_Mironichev</cp:lastModifiedBy>
  <cp:revision>46</cp:revision>
  <dcterms:created xsi:type="dcterms:W3CDTF">2018-08-09T12:08:31Z</dcterms:created>
  <dcterms:modified xsi:type="dcterms:W3CDTF">2018-08-13T06:09:12Z</dcterms:modified>
</cp:coreProperties>
</file>