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1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vlg-gaz.ru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34ga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Полилиния 138"/>
          <p:cNvSpPr/>
          <p:nvPr/>
        </p:nvSpPr>
        <p:spPr>
          <a:xfrm>
            <a:off x="90477" y="341621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0" name="Полилиния 139"/>
          <p:cNvSpPr/>
          <p:nvPr/>
        </p:nvSpPr>
        <p:spPr>
          <a:xfrm>
            <a:off x="610415" y="341623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Направление в ГРО запроса о предоставлении технических условий</a:t>
            </a:r>
          </a:p>
        </p:txBody>
      </p:sp>
      <p:sp>
        <p:nvSpPr>
          <p:cNvPr id="141" name="Полилиния 140"/>
          <p:cNvSpPr/>
          <p:nvPr/>
        </p:nvSpPr>
        <p:spPr>
          <a:xfrm>
            <a:off x="90477" y="836712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2" name="Полилиния 141"/>
          <p:cNvSpPr/>
          <p:nvPr/>
        </p:nvSpPr>
        <p:spPr>
          <a:xfrm>
            <a:off x="610415" y="836714"/>
            <a:ext cx="2605427" cy="43957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Предоставление или отказ в выдаче технических условий </a:t>
            </a:r>
          </a:p>
        </p:txBody>
      </p:sp>
      <p:sp>
        <p:nvSpPr>
          <p:cNvPr id="143" name="Полилиния 142"/>
          <p:cNvSpPr/>
          <p:nvPr/>
        </p:nvSpPr>
        <p:spPr>
          <a:xfrm>
            <a:off x="90477" y="1328616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4" name="Полилиния 143"/>
          <p:cNvSpPr/>
          <p:nvPr/>
        </p:nvSpPr>
        <p:spPr>
          <a:xfrm>
            <a:off x="610415" y="1328617"/>
            <a:ext cx="2605427" cy="43957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Подача заявки на заключение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договора о подключении</a:t>
            </a:r>
          </a:p>
        </p:txBody>
      </p:sp>
      <p:sp>
        <p:nvSpPr>
          <p:cNvPr id="145" name="Полилиния 144"/>
          <p:cNvSpPr/>
          <p:nvPr/>
        </p:nvSpPr>
        <p:spPr>
          <a:xfrm>
            <a:off x="90477" y="1821191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6" name="Полилиния 145"/>
          <p:cNvSpPr/>
          <p:nvPr/>
        </p:nvSpPr>
        <p:spPr>
          <a:xfrm>
            <a:off x="610415" y="1821190"/>
            <a:ext cx="2605427" cy="43957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9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Заключение договора о подключении</a:t>
            </a:r>
          </a:p>
        </p:txBody>
      </p:sp>
      <p:sp>
        <p:nvSpPr>
          <p:cNvPr id="147" name="Полилиния 146"/>
          <p:cNvSpPr/>
          <p:nvPr/>
        </p:nvSpPr>
        <p:spPr>
          <a:xfrm>
            <a:off x="90477" y="2311645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8" name="Полилиния 147"/>
          <p:cNvSpPr/>
          <p:nvPr/>
        </p:nvSpPr>
        <p:spPr>
          <a:xfrm>
            <a:off x="610415" y="2311646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Выполнение заявителем и исполнителем технических условий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(информация  в следующем слайде)</a:t>
            </a:r>
          </a:p>
        </p:txBody>
      </p:sp>
      <p:sp>
        <p:nvSpPr>
          <p:cNvPr id="149" name="Полилиния 148"/>
          <p:cNvSpPr/>
          <p:nvPr/>
        </p:nvSpPr>
        <p:spPr>
          <a:xfrm>
            <a:off x="90477" y="2798059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0" name="Полилиния 149"/>
          <p:cNvSpPr/>
          <p:nvPr/>
        </p:nvSpPr>
        <p:spPr>
          <a:xfrm>
            <a:off x="610415" y="2798059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Проверка выполнения технических условий, приемка работ, составление акта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/>
            </a:r>
            <a:br>
              <a:rPr lang="en-US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 подключении</a:t>
            </a:r>
          </a:p>
        </p:txBody>
      </p:sp>
      <p:sp>
        <p:nvSpPr>
          <p:cNvPr id="122" name="TextBox 6"/>
          <p:cNvSpPr txBox="1">
            <a:spLocks noChangeArrowheads="1"/>
          </p:cNvSpPr>
          <p:nvPr/>
        </p:nvSpPr>
        <p:spPr bwMode="auto">
          <a:xfrm>
            <a:off x="0" y="12320"/>
            <a:ext cx="329681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Основные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этапы подключения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-8965" y="3933056"/>
            <a:ext cx="329681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spc="-8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Основные </a:t>
            </a:r>
            <a:r>
              <a:rPr lang="ru-RU" sz="1500" b="1" spc="-80" dirty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нормативно-правовые акты</a:t>
            </a:r>
          </a:p>
        </p:txBody>
      </p:sp>
      <p:sp>
        <p:nvSpPr>
          <p:cNvPr id="124" name="Заголовок 1"/>
          <p:cNvSpPr>
            <a:spLocks noGrp="1"/>
          </p:cNvSpPr>
          <p:nvPr>
            <p:ph type="ctrTitle"/>
          </p:nvPr>
        </p:nvSpPr>
        <p:spPr>
          <a:xfrm>
            <a:off x="-8965" y="4221088"/>
            <a:ext cx="3224808" cy="1440383"/>
          </a:xfrm>
        </p:spPr>
        <p:txBody>
          <a:bodyPr anchor="t">
            <a:noAutofit/>
          </a:bodyPr>
          <a:lstStyle/>
          <a:p>
            <a:pPr lvl="0">
              <a:lnSpc>
                <a:spcPts val="1000"/>
              </a:lnSpc>
              <a:buFont typeface="Wingdings" pitchFamily="2" charset="2"/>
              <a:buChar char="Ø"/>
            </a:pPr>
            <a:r>
              <a:rPr lang="ru-RU" sz="950" dirty="0" smtClean="0"/>
              <a:t>Правила подключения (технологического присоединения) объектов капитального строительства </a:t>
            </a:r>
            <a:r>
              <a:rPr lang="en-US" sz="950" dirty="0" smtClean="0"/>
              <a:t/>
            </a:r>
            <a:br>
              <a:rPr lang="en-US" sz="950" dirty="0" smtClean="0"/>
            </a:br>
            <a:r>
              <a:rPr lang="ru-RU" sz="950" dirty="0" smtClean="0"/>
              <a:t>к сетям газораспределения, а также об изменении</a:t>
            </a:r>
            <a:r>
              <a:rPr lang="en-US" sz="950" dirty="0" smtClean="0"/>
              <a:t/>
            </a:r>
            <a:br>
              <a:rPr lang="en-US" sz="950" dirty="0" smtClean="0"/>
            </a:br>
            <a:r>
              <a:rPr lang="ru-RU" sz="950" dirty="0" smtClean="0"/>
              <a:t> и признании утратившими силу некоторых актов Правительства Российской Федерации» утвержденные Постановлением Правительства Российской Федерации </a:t>
            </a:r>
            <a:r>
              <a:rPr lang="en-US" sz="950" dirty="0" smtClean="0"/>
              <a:t/>
            </a:r>
            <a:br>
              <a:rPr lang="en-US" sz="950" dirty="0" smtClean="0"/>
            </a:br>
            <a:r>
              <a:rPr lang="ru-RU" sz="950" dirty="0" smtClean="0"/>
              <a:t>от 30.12.2013 № 1314</a:t>
            </a:r>
            <a:br>
              <a:rPr lang="ru-RU" sz="950" dirty="0" smtClean="0"/>
            </a:br>
            <a:endParaRPr lang="ru-RU" sz="95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8" name="Заголовок 8"/>
          <p:cNvSpPr txBox="1">
            <a:spLocks/>
          </p:cNvSpPr>
          <p:nvPr/>
        </p:nvSpPr>
        <p:spPr bwMode="auto">
          <a:xfrm>
            <a:off x="3440832" y="25951"/>
            <a:ext cx="6336704" cy="3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Сроки выполнения технологического присоединения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90478" y="3293507"/>
            <a:ext cx="519939" cy="649817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7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610416" y="3293507"/>
            <a:ext cx="2605427" cy="43957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Заключение договора газоснабжения</a:t>
            </a:r>
          </a:p>
        </p:txBody>
      </p:sp>
      <p:sp>
        <p:nvSpPr>
          <p:cNvPr id="61" name="Заголовок 8"/>
          <p:cNvSpPr txBox="1">
            <a:spLocks/>
          </p:cNvSpPr>
          <p:nvPr/>
        </p:nvSpPr>
        <p:spPr bwMode="auto">
          <a:xfrm>
            <a:off x="1362001" y="98425"/>
            <a:ext cx="8397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/>
          <a:p>
            <a:pPr algn="ctr">
              <a:defRPr/>
            </a:pP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3" name="Заголовок 1"/>
          <p:cNvSpPr txBox="1">
            <a:spLocks/>
          </p:cNvSpPr>
          <p:nvPr/>
        </p:nvSpPr>
        <p:spPr>
          <a:xfrm>
            <a:off x="-8965" y="5157192"/>
            <a:ext cx="3224808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Методические указания по расчету платы за технологическое присоединение газоиспользующего оборудования к сетям газораспределения и (или) стандартизированных тарифных ставок, определяющих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ее величину (утверждены приказом ФСТ России </a:t>
            </a: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 </a:t>
            </a: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28.04.2014 №101-э/3)</a:t>
            </a:r>
            <a:endPara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Заголовок 1"/>
          <p:cNvSpPr txBox="1">
            <a:spLocks/>
          </p:cNvSpPr>
          <p:nvPr/>
        </p:nvSpPr>
        <p:spPr>
          <a:xfrm>
            <a:off x="-8965" y="5949280"/>
            <a:ext cx="3224808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Приказ комитета тарифного регулирования Волгоградской области от 20 декабря 2017 г. N 51/2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"Об установлении платы за технологическое присоединение газоиспользующего оборудования </a:t>
            </a:r>
            <a: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 газораспределительным сетям ООО "Газпром газораспределение Волгоград"</a:t>
            </a:r>
            <a:br>
              <a:rPr kumimoji="0" lang="ru-RU" sz="9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/>
        </p:nvGraphicFramePr>
        <p:xfrm>
          <a:off x="3368824" y="332656"/>
          <a:ext cx="6408712" cy="6415786"/>
        </p:xfrm>
        <a:graphic>
          <a:graphicData uri="http://schemas.openxmlformats.org/drawingml/2006/table">
            <a:tbl>
              <a:tblPr/>
              <a:tblGrid>
                <a:gridCol w="3454797"/>
                <a:gridCol w="719214"/>
                <a:gridCol w="2234701"/>
              </a:tblGrid>
              <a:tr h="533397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собственниками инженерных коммуникаций (от 10 до 30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 оказания муниципальных услуг согласно градостроительному кодексу РФ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62830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268288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органом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местного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самоуправления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(14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Регламенты оказания муниципальных услуг по согласованию проектов линейных сооружений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81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Разработка проекта планировки территории и проекта межевания территории (60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 &lt; 0.6МПа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Градостроительный кодекс РФ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33397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публичных слушаний по обсуждению проекта планировки и проекта межевания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территории</a:t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30 до 90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 &lt; 0.6МПа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Статья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46 часть 11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Градостроительного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кодекса РФ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75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Организация и проведение аукциона на право заключения договора аренды земельного участка, находящегося в государственной или муниципальной собственности (90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 &lt; 0.6МПа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Земельный кодекс РФ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33397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проектно-изыскательские работы (заключение договора на ПИР) от 35 до 60 дней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Федеральный закон от 18.07.2011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223- ФЗ Федеральный закон от  29.06.2018  № 44-ФЗ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813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358775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Проектно-изыскательские работы (от 20 до 30 дней)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Нормы проектирования, условия договора подряда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658504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положительного заключения экспертизы (определение достоверности сметной стоимости)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45 до 55 дней).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Постановление Администрации Волгоградской области </a:t>
                      </a:r>
                      <a:b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14.08.2017 № 430-п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81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строительство (9 дней)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 &lt; 0.6МПа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Законом Волгоградской области </a:t>
                      </a:r>
                      <a:b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10-ОД от 16.01.2018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381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проведение земляных работ (от 7 до 30 дней)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 муниципальной услуги ОМС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397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проектно-изыскательские работы (заключение договора на СМР) от 35 до 60 дней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Федеральный закон от 18.07.2011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223- ФЗ Федеральный закон от  29.06.2018  № 44-ФЗ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459260">
                <a:tc>
                  <a:txBody>
                    <a:bodyPr/>
                    <a:lstStyle/>
                    <a:p>
                      <a:pPr marL="269875" lvl="0" indent="-180975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Выполнение строительно-монтажных работ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45 до 60 дней)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Нормы выполнения строительно-монтажных работ (ЕНИР, СНИП)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52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ИТОГО: выполнение мероприятий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технологического присоединения составляет 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3 месяцев до 2 лет</a:t>
                      </a:r>
                    </a:p>
                  </a:txBody>
                  <a:tcPr marL="5061" marR="5061" marT="50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Документы - Мироничев\ЖКХ и ТЭК\Презентации\images\gerb_volgogradskoy_obla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2084" y="836712"/>
            <a:ext cx="1518477" cy="157095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609184" y="3193812"/>
            <a:ext cx="32968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Технологическое присоединение </a:t>
            </a:r>
            <a:b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сетям газоснабжения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09184" y="164540"/>
            <a:ext cx="329681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Комитет жилищно-коммунального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хозяйства </a:t>
            </a:r>
            <a:b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топливно-энергетического комплекса Волгоградской области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368824" y="3068960"/>
            <a:ext cx="31683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ООО "Газпром газораспределение Волгоград"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Адрес: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 г. Волгоград, ул. Коммунистическая 38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Электронная почта: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  <a:hlinkClick r:id="rId3"/>
              </a:rPr>
              <a:t>office@vlg-gaz.ru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Официальный сайт: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Arial" pitchFamily="34" charset="0"/>
                <a:hlinkClick r:id="rId4"/>
              </a:rPr>
              <a:t>http://www.34gaz.ru</a:t>
            </a:r>
            <a:endParaRPr lang="en-US" sz="1000" dirty="0" smtClean="0">
              <a:solidFill>
                <a:schemeClr val="tx2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Единая горячая линия: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(8442) 24-88-88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Служба по работе с клиентами – «Единое окно»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(8442) 24-89-53.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Режим работы: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/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понедельник-четверг с 8-30 до 17-30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(перерыв с 12:30 до 13:18)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пятница с 8-30 до 16-30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(перерыв с 12:30 до 13:18)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15" name="Заголовок 8"/>
          <p:cNvSpPr>
            <a:spLocks noGrp="1"/>
          </p:cNvSpPr>
          <p:nvPr>
            <p:ph type="ctrTitle"/>
          </p:nvPr>
        </p:nvSpPr>
        <p:spPr>
          <a:xfrm>
            <a:off x="-91466" y="116632"/>
            <a:ext cx="3460290" cy="1152525"/>
          </a:xfrm>
        </p:spPr>
        <p:txBody>
          <a:bodyPr>
            <a:noAutofit/>
          </a:bodyPr>
          <a:lstStyle/>
          <a:p>
            <a:pPr>
              <a:lnSpc>
                <a:spcPts val="1500"/>
              </a:lnSpc>
              <a:defRPr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 Срок осуществления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мероприятий по подключению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(технологическому присоединению) объектов капитального строительства к сетям газораспределения</a:t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не может превышать:</a:t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1500" b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1871636" y="1484784"/>
            <a:ext cx="1412937" cy="578572"/>
          </a:xfrm>
          <a:custGeom>
            <a:avLst/>
            <a:gdLst>
              <a:gd name="connsiteX0" fmla="*/ 0 w 1223795"/>
              <a:gd name="connsiteY0" fmla="*/ 72321 h 578572"/>
              <a:gd name="connsiteX1" fmla="*/ 934509 w 1223795"/>
              <a:gd name="connsiteY1" fmla="*/ 72321 h 578572"/>
              <a:gd name="connsiteX2" fmla="*/ 934509 w 1223795"/>
              <a:gd name="connsiteY2" fmla="*/ 0 h 578572"/>
              <a:gd name="connsiteX3" fmla="*/ 1223795 w 1223795"/>
              <a:gd name="connsiteY3" fmla="*/ 289286 h 578572"/>
              <a:gd name="connsiteX4" fmla="*/ 934509 w 1223795"/>
              <a:gd name="connsiteY4" fmla="*/ 578572 h 578572"/>
              <a:gd name="connsiteX5" fmla="*/ 934509 w 1223795"/>
              <a:gd name="connsiteY5" fmla="*/ 506251 h 578572"/>
              <a:gd name="connsiteX6" fmla="*/ 0 w 1223795"/>
              <a:gd name="connsiteY6" fmla="*/ 506251 h 578572"/>
              <a:gd name="connsiteX7" fmla="*/ 0 w 1223795"/>
              <a:gd name="connsiteY7" fmla="*/ 72321 h 57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3795" h="578572">
                <a:moveTo>
                  <a:pt x="0" y="72321"/>
                </a:moveTo>
                <a:lnTo>
                  <a:pt x="934509" y="72321"/>
                </a:lnTo>
                <a:lnTo>
                  <a:pt x="934509" y="0"/>
                </a:lnTo>
                <a:lnTo>
                  <a:pt x="1223795" y="289286"/>
                </a:lnTo>
                <a:lnTo>
                  <a:pt x="934509" y="578572"/>
                </a:lnTo>
                <a:lnTo>
                  <a:pt x="934509" y="506251"/>
                </a:lnTo>
                <a:lnTo>
                  <a:pt x="0" y="506251"/>
                </a:lnTo>
                <a:lnTo>
                  <a:pt x="0" y="7232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50" tIns="78671" rIns="223315" bIns="78671" numCol="1" spcCol="1270" anchor="t" anchorCtr="0">
            <a:noAutofit/>
          </a:bodyPr>
          <a:lstStyle/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950" kern="1200" dirty="0">
              <a:latin typeface="+mj-lt"/>
              <a:cs typeface="Times New Roman" pitchFamily="18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до 2 лет</a:t>
            </a: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56456" y="1492721"/>
            <a:ext cx="1812006" cy="580968"/>
          </a:xfrm>
          <a:custGeom>
            <a:avLst/>
            <a:gdLst>
              <a:gd name="connsiteX0" fmla="*/ 0 w 1958116"/>
              <a:gd name="connsiteY0" fmla="*/ 96830 h 580968"/>
              <a:gd name="connsiteX1" fmla="*/ 28361 w 1958116"/>
              <a:gd name="connsiteY1" fmla="*/ 28361 h 580968"/>
              <a:gd name="connsiteX2" fmla="*/ 96830 w 1958116"/>
              <a:gd name="connsiteY2" fmla="*/ 0 h 580968"/>
              <a:gd name="connsiteX3" fmla="*/ 1861286 w 1958116"/>
              <a:gd name="connsiteY3" fmla="*/ 0 h 580968"/>
              <a:gd name="connsiteX4" fmla="*/ 1929755 w 1958116"/>
              <a:gd name="connsiteY4" fmla="*/ 28361 h 580968"/>
              <a:gd name="connsiteX5" fmla="*/ 1958116 w 1958116"/>
              <a:gd name="connsiteY5" fmla="*/ 96830 h 580968"/>
              <a:gd name="connsiteX6" fmla="*/ 1958116 w 1958116"/>
              <a:gd name="connsiteY6" fmla="*/ 484138 h 580968"/>
              <a:gd name="connsiteX7" fmla="*/ 1929755 w 1958116"/>
              <a:gd name="connsiteY7" fmla="*/ 552607 h 580968"/>
              <a:gd name="connsiteX8" fmla="*/ 1861286 w 1958116"/>
              <a:gd name="connsiteY8" fmla="*/ 580968 h 580968"/>
              <a:gd name="connsiteX9" fmla="*/ 96830 w 1958116"/>
              <a:gd name="connsiteY9" fmla="*/ 580968 h 580968"/>
              <a:gd name="connsiteX10" fmla="*/ 28361 w 1958116"/>
              <a:gd name="connsiteY10" fmla="*/ 552607 h 580968"/>
              <a:gd name="connsiteX11" fmla="*/ 0 w 1958116"/>
              <a:gd name="connsiteY11" fmla="*/ 484138 h 580968"/>
              <a:gd name="connsiteX12" fmla="*/ 0 w 1958116"/>
              <a:gd name="connsiteY12" fmla="*/ 96830 h 58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58116" h="580968">
                <a:moveTo>
                  <a:pt x="0" y="96830"/>
                </a:moveTo>
                <a:cubicBezTo>
                  <a:pt x="0" y="71149"/>
                  <a:pt x="10202" y="46520"/>
                  <a:pt x="28361" y="28361"/>
                </a:cubicBezTo>
                <a:cubicBezTo>
                  <a:pt x="46520" y="10202"/>
                  <a:pt x="71149" y="0"/>
                  <a:pt x="96830" y="0"/>
                </a:cubicBezTo>
                <a:lnTo>
                  <a:pt x="1861286" y="0"/>
                </a:lnTo>
                <a:cubicBezTo>
                  <a:pt x="1886967" y="0"/>
                  <a:pt x="1911596" y="10202"/>
                  <a:pt x="1929755" y="28361"/>
                </a:cubicBezTo>
                <a:cubicBezTo>
                  <a:pt x="1947914" y="46520"/>
                  <a:pt x="1958116" y="71149"/>
                  <a:pt x="1958116" y="96830"/>
                </a:cubicBezTo>
                <a:lnTo>
                  <a:pt x="1958116" y="484138"/>
                </a:lnTo>
                <a:cubicBezTo>
                  <a:pt x="1958116" y="509819"/>
                  <a:pt x="1947914" y="534448"/>
                  <a:pt x="1929755" y="552607"/>
                </a:cubicBezTo>
                <a:cubicBezTo>
                  <a:pt x="1911596" y="570766"/>
                  <a:pt x="1886967" y="580968"/>
                  <a:pt x="1861286" y="580968"/>
                </a:cubicBezTo>
                <a:lnTo>
                  <a:pt x="96830" y="580968"/>
                </a:lnTo>
                <a:cubicBezTo>
                  <a:pt x="71149" y="580968"/>
                  <a:pt x="46520" y="570766"/>
                  <a:pt x="28361" y="552607"/>
                </a:cubicBezTo>
                <a:cubicBezTo>
                  <a:pt x="10202" y="534448"/>
                  <a:pt x="0" y="509819"/>
                  <a:pt x="0" y="484138"/>
                </a:cubicBezTo>
                <a:lnTo>
                  <a:pt x="0" y="96830"/>
                </a:lnTo>
                <a:close/>
              </a:path>
            </a:pathLst>
          </a:cu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461" tIns="47411" rIns="66461" bIns="47411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kern="1200" dirty="0" smtClean="0"/>
              <a:t>Присоединение по индивидуальному проекту </a:t>
            </a:r>
            <a:endParaRPr lang="ru-RU" sz="1000" kern="1200" dirty="0"/>
          </a:p>
        </p:txBody>
      </p:sp>
      <p:sp>
        <p:nvSpPr>
          <p:cNvPr id="31" name="Полилиния 30"/>
          <p:cNvSpPr/>
          <p:nvPr/>
        </p:nvSpPr>
        <p:spPr>
          <a:xfrm>
            <a:off x="1871640" y="2154153"/>
            <a:ext cx="1398548" cy="526762"/>
          </a:xfrm>
          <a:custGeom>
            <a:avLst/>
            <a:gdLst>
              <a:gd name="connsiteX0" fmla="*/ 0 w 1211332"/>
              <a:gd name="connsiteY0" fmla="*/ 65845 h 526762"/>
              <a:gd name="connsiteX1" fmla="*/ 947951 w 1211332"/>
              <a:gd name="connsiteY1" fmla="*/ 65845 h 526762"/>
              <a:gd name="connsiteX2" fmla="*/ 947951 w 1211332"/>
              <a:gd name="connsiteY2" fmla="*/ 0 h 526762"/>
              <a:gd name="connsiteX3" fmla="*/ 1211332 w 1211332"/>
              <a:gd name="connsiteY3" fmla="*/ 263381 h 526762"/>
              <a:gd name="connsiteX4" fmla="*/ 947951 w 1211332"/>
              <a:gd name="connsiteY4" fmla="*/ 526762 h 526762"/>
              <a:gd name="connsiteX5" fmla="*/ 947951 w 1211332"/>
              <a:gd name="connsiteY5" fmla="*/ 460917 h 526762"/>
              <a:gd name="connsiteX6" fmla="*/ 0 w 1211332"/>
              <a:gd name="connsiteY6" fmla="*/ 460917 h 526762"/>
              <a:gd name="connsiteX7" fmla="*/ 0 w 1211332"/>
              <a:gd name="connsiteY7" fmla="*/ 65845 h 52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1332" h="526762">
                <a:moveTo>
                  <a:pt x="0" y="65845"/>
                </a:moveTo>
                <a:lnTo>
                  <a:pt x="947951" y="65845"/>
                </a:lnTo>
                <a:lnTo>
                  <a:pt x="947951" y="0"/>
                </a:lnTo>
                <a:lnTo>
                  <a:pt x="1211332" y="263381"/>
                </a:lnTo>
                <a:lnTo>
                  <a:pt x="947951" y="526762"/>
                </a:lnTo>
                <a:lnTo>
                  <a:pt x="947951" y="460917"/>
                </a:lnTo>
                <a:lnTo>
                  <a:pt x="0" y="460917"/>
                </a:lnTo>
                <a:lnTo>
                  <a:pt x="0" y="6584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50" tIns="72195" rIns="203886" bIns="72195" numCol="1" spcCol="1270" anchor="t" anchorCtr="0">
            <a:noAutofit/>
          </a:bodyPr>
          <a:lstStyle/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950" kern="1200" dirty="0">
              <a:latin typeface="+mj-lt"/>
              <a:cs typeface="Times New Roman" pitchFamily="18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до 1,5 лет</a:t>
            </a: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56456" y="2132855"/>
            <a:ext cx="1807053" cy="576314"/>
          </a:xfrm>
          <a:custGeom>
            <a:avLst/>
            <a:gdLst>
              <a:gd name="connsiteX0" fmla="*/ 0 w 1952763"/>
              <a:gd name="connsiteY0" fmla="*/ 96054 h 576314"/>
              <a:gd name="connsiteX1" fmla="*/ 28134 w 1952763"/>
              <a:gd name="connsiteY1" fmla="*/ 28134 h 576314"/>
              <a:gd name="connsiteX2" fmla="*/ 96055 w 1952763"/>
              <a:gd name="connsiteY2" fmla="*/ 1 h 576314"/>
              <a:gd name="connsiteX3" fmla="*/ 1856709 w 1952763"/>
              <a:gd name="connsiteY3" fmla="*/ 0 h 576314"/>
              <a:gd name="connsiteX4" fmla="*/ 1924629 w 1952763"/>
              <a:gd name="connsiteY4" fmla="*/ 28134 h 576314"/>
              <a:gd name="connsiteX5" fmla="*/ 1952762 w 1952763"/>
              <a:gd name="connsiteY5" fmla="*/ 96055 h 576314"/>
              <a:gd name="connsiteX6" fmla="*/ 1952763 w 1952763"/>
              <a:gd name="connsiteY6" fmla="*/ 480260 h 576314"/>
              <a:gd name="connsiteX7" fmla="*/ 1924629 w 1952763"/>
              <a:gd name="connsiteY7" fmla="*/ 548180 h 576314"/>
              <a:gd name="connsiteX8" fmla="*/ 1856709 w 1952763"/>
              <a:gd name="connsiteY8" fmla="*/ 576314 h 576314"/>
              <a:gd name="connsiteX9" fmla="*/ 96054 w 1952763"/>
              <a:gd name="connsiteY9" fmla="*/ 576314 h 576314"/>
              <a:gd name="connsiteX10" fmla="*/ 28134 w 1952763"/>
              <a:gd name="connsiteY10" fmla="*/ 548180 h 576314"/>
              <a:gd name="connsiteX11" fmla="*/ 0 w 1952763"/>
              <a:gd name="connsiteY11" fmla="*/ 480260 h 576314"/>
              <a:gd name="connsiteX12" fmla="*/ 0 w 1952763"/>
              <a:gd name="connsiteY12" fmla="*/ 96054 h 57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52763" h="576314">
                <a:moveTo>
                  <a:pt x="0" y="96054"/>
                </a:moveTo>
                <a:cubicBezTo>
                  <a:pt x="0" y="70579"/>
                  <a:pt x="10120" y="46147"/>
                  <a:pt x="28134" y="28134"/>
                </a:cubicBezTo>
                <a:cubicBezTo>
                  <a:pt x="46148" y="10120"/>
                  <a:pt x="70579" y="0"/>
                  <a:pt x="96055" y="1"/>
                </a:cubicBezTo>
                <a:lnTo>
                  <a:pt x="1856709" y="0"/>
                </a:lnTo>
                <a:cubicBezTo>
                  <a:pt x="1882184" y="0"/>
                  <a:pt x="1906616" y="10120"/>
                  <a:pt x="1924629" y="28134"/>
                </a:cubicBezTo>
                <a:cubicBezTo>
                  <a:pt x="1942643" y="46148"/>
                  <a:pt x="1952763" y="70579"/>
                  <a:pt x="1952762" y="96055"/>
                </a:cubicBezTo>
                <a:cubicBezTo>
                  <a:pt x="1952762" y="224123"/>
                  <a:pt x="1952763" y="352192"/>
                  <a:pt x="1952763" y="480260"/>
                </a:cubicBezTo>
                <a:cubicBezTo>
                  <a:pt x="1952763" y="505735"/>
                  <a:pt x="1942643" y="530167"/>
                  <a:pt x="1924629" y="548180"/>
                </a:cubicBezTo>
                <a:cubicBezTo>
                  <a:pt x="1906615" y="566194"/>
                  <a:pt x="1882184" y="576314"/>
                  <a:pt x="1856709" y="576314"/>
                </a:cubicBezTo>
                <a:lnTo>
                  <a:pt x="96054" y="576314"/>
                </a:lnTo>
                <a:cubicBezTo>
                  <a:pt x="70579" y="576314"/>
                  <a:pt x="46147" y="566194"/>
                  <a:pt x="28134" y="548180"/>
                </a:cubicBezTo>
                <a:cubicBezTo>
                  <a:pt x="10120" y="530166"/>
                  <a:pt x="0" y="505735"/>
                  <a:pt x="0" y="480260"/>
                </a:cubicBezTo>
                <a:lnTo>
                  <a:pt x="0" y="96054"/>
                </a:lnTo>
                <a:close/>
              </a:path>
            </a:pathLst>
          </a:cu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233" tIns="47183" rIns="66233" bIns="4718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kern="1200" dirty="0" smtClean="0"/>
              <a:t>Заявитель категории </a:t>
            </a:r>
            <a:br>
              <a:rPr lang="ru-RU" sz="1000" kern="1200" dirty="0" smtClean="0"/>
            </a:br>
            <a:r>
              <a:rPr lang="en-US" sz="1000" kern="1200" dirty="0" smtClean="0"/>
              <a:t>Q</a:t>
            </a:r>
            <a:r>
              <a:rPr lang="ru-RU" sz="1000" kern="1200" dirty="0" smtClean="0"/>
              <a:t> до 500 м3, </a:t>
            </a:r>
            <a:r>
              <a:rPr lang="en-US" sz="1000" kern="1200" dirty="0" smtClean="0"/>
              <a:t>L</a:t>
            </a:r>
            <a:r>
              <a:rPr lang="ru-RU" sz="1000" kern="1200" dirty="0" smtClean="0"/>
              <a:t>-500 м (сельская местность),</a:t>
            </a:r>
            <a:r>
              <a:rPr lang="en-US" sz="1000" kern="1200" dirty="0" smtClean="0"/>
              <a:t>L</a:t>
            </a:r>
            <a:r>
              <a:rPr lang="ru-RU" sz="1000" kern="1200" dirty="0" smtClean="0"/>
              <a:t>-300 м (город)</a:t>
            </a:r>
            <a:endParaRPr lang="ru-RU" sz="1000" kern="1200" dirty="0"/>
          </a:p>
        </p:txBody>
      </p:sp>
      <p:sp>
        <p:nvSpPr>
          <p:cNvPr id="33" name="Полилиния 32"/>
          <p:cNvSpPr/>
          <p:nvPr/>
        </p:nvSpPr>
        <p:spPr>
          <a:xfrm>
            <a:off x="1845058" y="2763323"/>
            <a:ext cx="1492791" cy="570348"/>
          </a:xfrm>
          <a:custGeom>
            <a:avLst/>
            <a:gdLst>
              <a:gd name="connsiteX0" fmla="*/ 0 w 1292959"/>
              <a:gd name="connsiteY0" fmla="*/ 71293 h 570348"/>
              <a:gd name="connsiteX1" fmla="*/ 1007785 w 1292959"/>
              <a:gd name="connsiteY1" fmla="*/ 71293 h 570348"/>
              <a:gd name="connsiteX2" fmla="*/ 1007785 w 1292959"/>
              <a:gd name="connsiteY2" fmla="*/ 0 h 570348"/>
              <a:gd name="connsiteX3" fmla="*/ 1292959 w 1292959"/>
              <a:gd name="connsiteY3" fmla="*/ 285174 h 570348"/>
              <a:gd name="connsiteX4" fmla="*/ 1007785 w 1292959"/>
              <a:gd name="connsiteY4" fmla="*/ 570348 h 570348"/>
              <a:gd name="connsiteX5" fmla="*/ 1007785 w 1292959"/>
              <a:gd name="connsiteY5" fmla="*/ 499055 h 570348"/>
              <a:gd name="connsiteX6" fmla="*/ 0 w 1292959"/>
              <a:gd name="connsiteY6" fmla="*/ 499055 h 570348"/>
              <a:gd name="connsiteX7" fmla="*/ 0 w 1292959"/>
              <a:gd name="connsiteY7" fmla="*/ 71293 h 57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2959" h="570348">
                <a:moveTo>
                  <a:pt x="0" y="71293"/>
                </a:moveTo>
                <a:lnTo>
                  <a:pt x="1007785" y="71293"/>
                </a:lnTo>
                <a:lnTo>
                  <a:pt x="1007785" y="0"/>
                </a:lnTo>
                <a:lnTo>
                  <a:pt x="1292959" y="285174"/>
                </a:lnTo>
                <a:lnTo>
                  <a:pt x="1007785" y="570348"/>
                </a:lnTo>
                <a:lnTo>
                  <a:pt x="1007785" y="499055"/>
                </a:lnTo>
                <a:lnTo>
                  <a:pt x="0" y="499055"/>
                </a:lnTo>
                <a:lnTo>
                  <a:pt x="0" y="7129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50" tIns="77643" rIns="220231" bIns="77643" numCol="1" spcCol="1270" anchor="t" anchorCtr="0">
            <a:noAutofit/>
          </a:bodyPr>
          <a:lstStyle/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до 1 года</a:t>
            </a: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56924" y="2769399"/>
            <a:ext cx="1799806" cy="581371"/>
          </a:xfrm>
          <a:custGeom>
            <a:avLst/>
            <a:gdLst>
              <a:gd name="connsiteX0" fmla="*/ 0 w 1944932"/>
              <a:gd name="connsiteY0" fmla="*/ 96897 h 581371"/>
              <a:gd name="connsiteX1" fmla="*/ 28381 w 1944932"/>
              <a:gd name="connsiteY1" fmla="*/ 28380 h 581371"/>
              <a:gd name="connsiteX2" fmla="*/ 96898 w 1944932"/>
              <a:gd name="connsiteY2" fmla="*/ 0 h 581371"/>
              <a:gd name="connsiteX3" fmla="*/ 1848035 w 1944932"/>
              <a:gd name="connsiteY3" fmla="*/ 0 h 581371"/>
              <a:gd name="connsiteX4" fmla="*/ 1916552 w 1944932"/>
              <a:gd name="connsiteY4" fmla="*/ 28381 h 581371"/>
              <a:gd name="connsiteX5" fmla="*/ 1944932 w 1944932"/>
              <a:gd name="connsiteY5" fmla="*/ 96898 h 581371"/>
              <a:gd name="connsiteX6" fmla="*/ 1944932 w 1944932"/>
              <a:gd name="connsiteY6" fmla="*/ 484474 h 581371"/>
              <a:gd name="connsiteX7" fmla="*/ 1916552 w 1944932"/>
              <a:gd name="connsiteY7" fmla="*/ 552991 h 581371"/>
              <a:gd name="connsiteX8" fmla="*/ 1848035 w 1944932"/>
              <a:gd name="connsiteY8" fmla="*/ 581371 h 581371"/>
              <a:gd name="connsiteX9" fmla="*/ 96897 w 1944932"/>
              <a:gd name="connsiteY9" fmla="*/ 581371 h 581371"/>
              <a:gd name="connsiteX10" fmla="*/ 28380 w 1944932"/>
              <a:gd name="connsiteY10" fmla="*/ 552990 h 581371"/>
              <a:gd name="connsiteX11" fmla="*/ 0 w 1944932"/>
              <a:gd name="connsiteY11" fmla="*/ 484473 h 581371"/>
              <a:gd name="connsiteX12" fmla="*/ 0 w 1944932"/>
              <a:gd name="connsiteY12" fmla="*/ 96897 h 58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4932" h="581371">
                <a:moveTo>
                  <a:pt x="0" y="96897"/>
                </a:moveTo>
                <a:cubicBezTo>
                  <a:pt x="0" y="71198"/>
                  <a:pt x="10209" y="46552"/>
                  <a:pt x="28381" y="28380"/>
                </a:cubicBezTo>
                <a:cubicBezTo>
                  <a:pt x="46553" y="10208"/>
                  <a:pt x="71199" y="0"/>
                  <a:pt x="96898" y="0"/>
                </a:cubicBezTo>
                <a:lnTo>
                  <a:pt x="1848035" y="0"/>
                </a:lnTo>
                <a:cubicBezTo>
                  <a:pt x="1873734" y="0"/>
                  <a:pt x="1898380" y="10209"/>
                  <a:pt x="1916552" y="28381"/>
                </a:cubicBezTo>
                <a:cubicBezTo>
                  <a:pt x="1934724" y="46553"/>
                  <a:pt x="1944932" y="71199"/>
                  <a:pt x="1944932" y="96898"/>
                </a:cubicBezTo>
                <a:lnTo>
                  <a:pt x="1944932" y="484474"/>
                </a:lnTo>
                <a:cubicBezTo>
                  <a:pt x="1944932" y="510173"/>
                  <a:pt x="1934723" y="534819"/>
                  <a:pt x="1916552" y="552991"/>
                </a:cubicBezTo>
                <a:cubicBezTo>
                  <a:pt x="1898380" y="571163"/>
                  <a:pt x="1873734" y="581371"/>
                  <a:pt x="1848035" y="581371"/>
                </a:cubicBezTo>
                <a:lnTo>
                  <a:pt x="96897" y="581371"/>
                </a:lnTo>
                <a:cubicBezTo>
                  <a:pt x="71198" y="581371"/>
                  <a:pt x="46552" y="571162"/>
                  <a:pt x="28380" y="552990"/>
                </a:cubicBezTo>
                <a:cubicBezTo>
                  <a:pt x="10208" y="534818"/>
                  <a:pt x="0" y="510172"/>
                  <a:pt x="0" y="484473"/>
                </a:cubicBezTo>
                <a:lnTo>
                  <a:pt x="0" y="96897"/>
                </a:lnTo>
                <a:close/>
              </a:path>
            </a:pathLst>
          </a:cu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480" tIns="47430" rIns="66480" bIns="4743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kern="1200" dirty="0" smtClean="0"/>
              <a:t>Заявитель категории</a:t>
            </a:r>
            <a:r>
              <a:rPr lang="en-US" sz="1000" kern="1200" dirty="0" smtClean="0"/>
              <a:t/>
            </a:r>
            <a:br>
              <a:rPr lang="en-US" sz="1000" kern="1200" dirty="0" smtClean="0"/>
            </a:br>
            <a:r>
              <a:rPr lang="ru-RU" sz="1000" kern="1200" dirty="0" smtClean="0"/>
              <a:t> </a:t>
            </a:r>
            <a:r>
              <a:rPr lang="en-US" sz="1000" kern="1200" dirty="0" smtClean="0"/>
              <a:t>Q</a:t>
            </a:r>
            <a:r>
              <a:rPr lang="ru-RU" sz="1000" kern="1200" dirty="0" smtClean="0"/>
              <a:t> до 20 м3,</a:t>
            </a:r>
            <a:r>
              <a:rPr lang="en-US" sz="1000" kern="1200" dirty="0" smtClean="0"/>
              <a:t>L</a:t>
            </a:r>
            <a:r>
              <a:rPr lang="ru-RU" sz="1000" kern="1200" dirty="0" smtClean="0"/>
              <a:t>-200 м</a:t>
            </a:r>
            <a:r>
              <a:rPr lang="en-US" sz="1000" kern="1200" dirty="0" smtClean="0"/>
              <a:t/>
            </a:r>
            <a:br>
              <a:rPr lang="en-US" sz="1000" kern="1200" dirty="0" smtClean="0"/>
            </a:br>
            <a:r>
              <a:rPr lang="ru-RU" sz="1000" kern="1200" dirty="0" smtClean="0"/>
              <a:t>(если разрешения на строительство требуется)</a:t>
            </a:r>
            <a:endParaRPr lang="ru-RU" sz="1000" kern="1200" dirty="0"/>
          </a:p>
        </p:txBody>
      </p:sp>
      <p:sp>
        <p:nvSpPr>
          <p:cNvPr id="35" name="Полилиния 34"/>
          <p:cNvSpPr/>
          <p:nvPr/>
        </p:nvSpPr>
        <p:spPr>
          <a:xfrm>
            <a:off x="1847137" y="3481649"/>
            <a:ext cx="1490390" cy="574840"/>
          </a:xfrm>
          <a:custGeom>
            <a:avLst/>
            <a:gdLst>
              <a:gd name="connsiteX0" fmla="*/ 0 w 1290880"/>
              <a:gd name="connsiteY0" fmla="*/ 71855 h 574840"/>
              <a:gd name="connsiteX1" fmla="*/ 1003460 w 1290880"/>
              <a:gd name="connsiteY1" fmla="*/ 71855 h 574840"/>
              <a:gd name="connsiteX2" fmla="*/ 1003460 w 1290880"/>
              <a:gd name="connsiteY2" fmla="*/ 0 h 574840"/>
              <a:gd name="connsiteX3" fmla="*/ 1290880 w 1290880"/>
              <a:gd name="connsiteY3" fmla="*/ 287420 h 574840"/>
              <a:gd name="connsiteX4" fmla="*/ 1003460 w 1290880"/>
              <a:gd name="connsiteY4" fmla="*/ 574840 h 574840"/>
              <a:gd name="connsiteX5" fmla="*/ 1003460 w 1290880"/>
              <a:gd name="connsiteY5" fmla="*/ 502985 h 574840"/>
              <a:gd name="connsiteX6" fmla="*/ 0 w 1290880"/>
              <a:gd name="connsiteY6" fmla="*/ 502985 h 574840"/>
              <a:gd name="connsiteX7" fmla="*/ 0 w 1290880"/>
              <a:gd name="connsiteY7" fmla="*/ 71855 h 57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0880" h="574840">
                <a:moveTo>
                  <a:pt x="0" y="71855"/>
                </a:moveTo>
                <a:lnTo>
                  <a:pt x="1003460" y="71855"/>
                </a:lnTo>
                <a:lnTo>
                  <a:pt x="1003460" y="0"/>
                </a:lnTo>
                <a:lnTo>
                  <a:pt x="1290880" y="287420"/>
                </a:lnTo>
                <a:lnTo>
                  <a:pt x="1003460" y="574840"/>
                </a:lnTo>
                <a:lnTo>
                  <a:pt x="1003460" y="502985"/>
                </a:lnTo>
                <a:lnTo>
                  <a:pt x="0" y="502985"/>
                </a:lnTo>
                <a:lnTo>
                  <a:pt x="0" y="7185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50" tIns="78205" rIns="221915" bIns="78205" numCol="1" spcCol="1270" anchor="t" anchorCtr="0">
            <a:noAutofit/>
          </a:bodyPr>
          <a:lstStyle/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950" kern="1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до 9 месяцев</a:t>
            </a:r>
            <a:endParaRPr lang="ru-RU" sz="950" kern="12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57451" y="3402753"/>
            <a:ext cx="1799394" cy="655504"/>
          </a:xfrm>
          <a:custGeom>
            <a:avLst/>
            <a:gdLst>
              <a:gd name="connsiteX0" fmla="*/ 0 w 1944486"/>
              <a:gd name="connsiteY0" fmla="*/ 109253 h 655504"/>
              <a:gd name="connsiteX1" fmla="*/ 32000 w 1944486"/>
              <a:gd name="connsiteY1" fmla="*/ 31999 h 655504"/>
              <a:gd name="connsiteX2" fmla="*/ 109254 w 1944486"/>
              <a:gd name="connsiteY2" fmla="*/ 0 h 655504"/>
              <a:gd name="connsiteX3" fmla="*/ 1835233 w 1944486"/>
              <a:gd name="connsiteY3" fmla="*/ 0 h 655504"/>
              <a:gd name="connsiteX4" fmla="*/ 1912487 w 1944486"/>
              <a:gd name="connsiteY4" fmla="*/ 32000 h 655504"/>
              <a:gd name="connsiteX5" fmla="*/ 1944486 w 1944486"/>
              <a:gd name="connsiteY5" fmla="*/ 109254 h 655504"/>
              <a:gd name="connsiteX6" fmla="*/ 1944486 w 1944486"/>
              <a:gd name="connsiteY6" fmla="*/ 546251 h 655504"/>
              <a:gd name="connsiteX7" fmla="*/ 1912487 w 1944486"/>
              <a:gd name="connsiteY7" fmla="*/ 623505 h 655504"/>
              <a:gd name="connsiteX8" fmla="*/ 1835233 w 1944486"/>
              <a:gd name="connsiteY8" fmla="*/ 655504 h 655504"/>
              <a:gd name="connsiteX9" fmla="*/ 109253 w 1944486"/>
              <a:gd name="connsiteY9" fmla="*/ 655504 h 655504"/>
              <a:gd name="connsiteX10" fmla="*/ 31999 w 1944486"/>
              <a:gd name="connsiteY10" fmla="*/ 623504 h 655504"/>
              <a:gd name="connsiteX11" fmla="*/ 0 w 1944486"/>
              <a:gd name="connsiteY11" fmla="*/ 546250 h 655504"/>
              <a:gd name="connsiteX12" fmla="*/ 0 w 1944486"/>
              <a:gd name="connsiteY12" fmla="*/ 109253 h 65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4486" h="655504">
                <a:moveTo>
                  <a:pt x="0" y="109253"/>
                </a:moveTo>
                <a:cubicBezTo>
                  <a:pt x="0" y="80277"/>
                  <a:pt x="11511" y="52488"/>
                  <a:pt x="32000" y="31999"/>
                </a:cubicBezTo>
                <a:cubicBezTo>
                  <a:pt x="52489" y="11510"/>
                  <a:pt x="80278" y="0"/>
                  <a:pt x="109254" y="0"/>
                </a:cubicBezTo>
                <a:lnTo>
                  <a:pt x="1835233" y="0"/>
                </a:lnTo>
                <a:cubicBezTo>
                  <a:pt x="1864209" y="0"/>
                  <a:pt x="1891998" y="11511"/>
                  <a:pt x="1912487" y="32000"/>
                </a:cubicBezTo>
                <a:cubicBezTo>
                  <a:pt x="1932976" y="52489"/>
                  <a:pt x="1944486" y="80278"/>
                  <a:pt x="1944486" y="109254"/>
                </a:cubicBezTo>
                <a:lnTo>
                  <a:pt x="1944486" y="546251"/>
                </a:lnTo>
                <a:cubicBezTo>
                  <a:pt x="1944486" y="575227"/>
                  <a:pt x="1932975" y="603016"/>
                  <a:pt x="1912487" y="623505"/>
                </a:cubicBezTo>
                <a:cubicBezTo>
                  <a:pt x="1891998" y="643994"/>
                  <a:pt x="1864209" y="655504"/>
                  <a:pt x="1835233" y="655504"/>
                </a:cubicBezTo>
                <a:lnTo>
                  <a:pt x="109253" y="655504"/>
                </a:lnTo>
                <a:cubicBezTo>
                  <a:pt x="80277" y="655504"/>
                  <a:pt x="52488" y="643993"/>
                  <a:pt x="31999" y="623504"/>
                </a:cubicBezTo>
                <a:cubicBezTo>
                  <a:pt x="11510" y="603015"/>
                  <a:pt x="0" y="575226"/>
                  <a:pt x="0" y="546250"/>
                </a:cubicBezTo>
                <a:lnTo>
                  <a:pt x="0" y="109253"/>
                </a:lnTo>
                <a:close/>
              </a:path>
            </a:pathLst>
          </a:cu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0099" tIns="51049" rIns="70099" bIns="51049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kern="1200" dirty="0" smtClean="0"/>
              <a:t>Заявитель категории </a:t>
            </a:r>
            <a:br>
              <a:rPr lang="ru-RU" sz="1000" kern="1200" dirty="0" smtClean="0"/>
            </a:br>
            <a:r>
              <a:rPr lang="en-US" sz="1000" kern="1200" dirty="0" smtClean="0"/>
              <a:t>Q</a:t>
            </a:r>
            <a:r>
              <a:rPr lang="ru-RU" sz="1000" kern="1200" dirty="0" smtClean="0"/>
              <a:t> до 20 м3,</a:t>
            </a:r>
            <a:r>
              <a:rPr lang="en-US" sz="1000" kern="1200" dirty="0" smtClean="0"/>
              <a:t> L</a:t>
            </a:r>
            <a:r>
              <a:rPr lang="ru-RU" sz="1000" kern="1200" dirty="0" smtClean="0"/>
              <a:t>-200 м</a:t>
            </a:r>
            <a:r>
              <a:rPr lang="en-US" sz="1000" kern="1200" dirty="0" smtClean="0"/>
              <a:t/>
            </a:r>
            <a:br>
              <a:rPr lang="en-US" sz="1000" kern="1200" dirty="0" smtClean="0"/>
            </a:br>
            <a:r>
              <a:rPr lang="ru-RU" sz="1000" kern="1200" dirty="0" smtClean="0"/>
              <a:t> (без разрешения</a:t>
            </a:r>
            <a:r>
              <a:rPr lang="en-US" sz="1000" kern="1200" dirty="0" smtClean="0"/>
              <a:t/>
            </a:r>
            <a:br>
              <a:rPr lang="en-US" sz="1000" kern="1200" dirty="0" smtClean="0"/>
            </a:br>
            <a:r>
              <a:rPr lang="ru-RU" sz="1000" kern="1200" dirty="0" smtClean="0"/>
              <a:t> на строительство) </a:t>
            </a:r>
            <a:endParaRPr lang="ru-RU" sz="1000" kern="1200" dirty="0"/>
          </a:p>
        </p:txBody>
      </p:sp>
      <p:sp>
        <p:nvSpPr>
          <p:cNvPr id="37" name="Стрелка вправо 36"/>
          <p:cNvSpPr/>
          <p:nvPr/>
        </p:nvSpPr>
        <p:spPr>
          <a:xfrm>
            <a:off x="1844412" y="4041215"/>
            <a:ext cx="1493535" cy="1177106"/>
          </a:xfrm>
          <a:prstGeom prst="rightArrow">
            <a:avLst>
              <a:gd name="adj1" fmla="val 75000"/>
              <a:gd name="adj2" fmla="val 50000"/>
            </a:avLst>
          </a:pr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Полилиния 37"/>
          <p:cNvSpPr/>
          <p:nvPr/>
        </p:nvSpPr>
        <p:spPr>
          <a:xfrm>
            <a:off x="56457" y="4113217"/>
            <a:ext cx="1800472" cy="1058973"/>
          </a:xfrm>
          <a:custGeom>
            <a:avLst/>
            <a:gdLst>
              <a:gd name="connsiteX0" fmla="*/ 0 w 1945652"/>
              <a:gd name="connsiteY0" fmla="*/ 176499 h 1058973"/>
              <a:gd name="connsiteX1" fmla="*/ 51696 w 1945652"/>
              <a:gd name="connsiteY1" fmla="*/ 51695 h 1058973"/>
              <a:gd name="connsiteX2" fmla="*/ 176500 w 1945652"/>
              <a:gd name="connsiteY2" fmla="*/ 0 h 1058973"/>
              <a:gd name="connsiteX3" fmla="*/ 1769153 w 1945652"/>
              <a:gd name="connsiteY3" fmla="*/ 0 h 1058973"/>
              <a:gd name="connsiteX4" fmla="*/ 1893957 w 1945652"/>
              <a:gd name="connsiteY4" fmla="*/ 51696 h 1058973"/>
              <a:gd name="connsiteX5" fmla="*/ 1945652 w 1945652"/>
              <a:gd name="connsiteY5" fmla="*/ 176500 h 1058973"/>
              <a:gd name="connsiteX6" fmla="*/ 1945652 w 1945652"/>
              <a:gd name="connsiteY6" fmla="*/ 882474 h 1058973"/>
              <a:gd name="connsiteX7" fmla="*/ 1893957 w 1945652"/>
              <a:gd name="connsiteY7" fmla="*/ 1007278 h 1058973"/>
              <a:gd name="connsiteX8" fmla="*/ 1769153 w 1945652"/>
              <a:gd name="connsiteY8" fmla="*/ 1058973 h 1058973"/>
              <a:gd name="connsiteX9" fmla="*/ 176499 w 1945652"/>
              <a:gd name="connsiteY9" fmla="*/ 1058973 h 1058973"/>
              <a:gd name="connsiteX10" fmla="*/ 51695 w 1945652"/>
              <a:gd name="connsiteY10" fmla="*/ 1007278 h 1058973"/>
              <a:gd name="connsiteX11" fmla="*/ 0 w 1945652"/>
              <a:gd name="connsiteY11" fmla="*/ 882474 h 1058973"/>
              <a:gd name="connsiteX12" fmla="*/ 0 w 1945652"/>
              <a:gd name="connsiteY12" fmla="*/ 176499 h 1058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5652" h="1058973">
                <a:moveTo>
                  <a:pt x="0" y="176499"/>
                </a:moveTo>
                <a:cubicBezTo>
                  <a:pt x="0" y="129689"/>
                  <a:pt x="18595" y="84795"/>
                  <a:pt x="51696" y="51695"/>
                </a:cubicBezTo>
                <a:cubicBezTo>
                  <a:pt x="84796" y="18595"/>
                  <a:pt x="129689" y="0"/>
                  <a:pt x="176500" y="0"/>
                </a:cubicBezTo>
                <a:lnTo>
                  <a:pt x="1769153" y="0"/>
                </a:lnTo>
                <a:cubicBezTo>
                  <a:pt x="1815963" y="0"/>
                  <a:pt x="1860857" y="18595"/>
                  <a:pt x="1893957" y="51696"/>
                </a:cubicBezTo>
                <a:cubicBezTo>
                  <a:pt x="1927057" y="84796"/>
                  <a:pt x="1945652" y="129689"/>
                  <a:pt x="1945652" y="176500"/>
                </a:cubicBezTo>
                <a:lnTo>
                  <a:pt x="1945652" y="882474"/>
                </a:lnTo>
                <a:cubicBezTo>
                  <a:pt x="1945652" y="929284"/>
                  <a:pt x="1927057" y="974178"/>
                  <a:pt x="1893957" y="1007278"/>
                </a:cubicBezTo>
                <a:cubicBezTo>
                  <a:pt x="1860857" y="1040378"/>
                  <a:pt x="1815964" y="1058973"/>
                  <a:pt x="1769153" y="1058973"/>
                </a:cubicBezTo>
                <a:lnTo>
                  <a:pt x="176499" y="1058973"/>
                </a:lnTo>
                <a:cubicBezTo>
                  <a:pt x="129689" y="1058973"/>
                  <a:pt x="84795" y="1040378"/>
                  <a:pt x="51695" y="1007278"/>
                </a:cubicBezTo>
                <a:cubicBezTo>
                  <a:pt x="18595" y="974178"/>
                  <a:pt x="0" y="929285"/>
                  <a:pt x="0" y="882474"/>
                </a:cubicBezTo>
                <a:lnTo>
                  <a:pt x="0" y="176499"/>
                </a:lnTo>
                <a:close/>
              </a:path>
            </a:pathLst>
          </a:cu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795" tIns="70745" rIns="89795" bIns="70745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kern="1200" dirty="0" smtClean="0"/>
              <a:t>Только </a:t>
            </a:r>
            <a:r>
              <a:rPr lang="ru-RU" sz="1000" kern="1200" dirty="0" smtClean="0">
                <a:solidFill>
                  <a:schemeClr val="bg1"/>
                </a:solidFill>
              </a:rPr>
              <a:t>фактическое присоединение при </a:t>
            </a:r>
            <a:r>
              <a:rPr lang="en-US" sz="1000" kern="1200" dirty="0" smtClean="0">
                <a:solidFill>
                  <a:schemeClr val="bg1"/>
                </a:solidFill>
              </a:rPr>
              <a:t/>
            </a:r>
            <a:br>
              <a:rPr lang="en-US" sz="1000" kern="1200" dirty="0" smtClean="0">
                <a:solidFill>
                  <a:schemeClr val="bg1"/>
                </a:solidFill>
              </a:rPr>
            </a:br>
            <a:r>
              <a:rPr lang="en-US" sz="1000" kern="1200" dirty="0" smtClean="0">
                <a:solidFill>
                  <a:schemeClr val="bg1"/>
                </a:solidFill>
              </a:rPr>
              <a:t>d&gt; 250</a:t>
            </a:r>
            <a:r>
              <a:rPr lang="ru-RU" sz="1000" kern="1200" dirty="0" smtClean="0">
                <a:solidFill>
                  <a:schemeClr val="bg1"/>
                </a:solidFill>
              </a:rPr>
              <a:t> мм и </a:t>
            </a:r>
            <a:r>
              <a:rPr lang="en-US" sz="1000" kern="1200" dirty="0" smtClean="0">
                <a:solidFill>
                  <a:schemeClr val="bg1"/>
                </a:solidFill>
              </a:rPr>
              <a:t>p&gt; 0</a:t>
            </a:r>
            <a:r>
              <a:rPr lang="ru-RU" sz="1000" kern="1200" dirty="0" smtClean="0">
                <a:solidFill>
                  <a:schemeClr val="bg1"/>
                </a:solidFill>
              </a:rPr>
              <a:t>,3МПа</a:t>
            </a:r>
            <a:endParaRPr lang="ru-RU" sz="1000" kern="1200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56530" y="5220235"/>
            <a:ext cx="1804827" cy="1008063"/>
          </a:xfrm>
          <a:prstGeom prst="roundRect">
            <a:avLst/>
          </a:prstGeom>
          <a:ln w="19050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Скругленный прямоугольник 6"/>
          <p:cNvSpPr/>
          <p:nvPr/>
        </p:nvSpPr>
        <p:spPr bwMode="auto">
          <a:xfrm>
            <a:off x="72482" y="5269447"/>
            <a:ext cx="1918453" cy="909636"/>
          </a:xfrm>
          <a:prstGeom prst="rect">
            <a:avLst/>
          </a:prstGeom>
          <a:ln w="1905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tIns="22860" rIns="45720" bIns="22860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000" dirty="0"/>
          </a:p>
        </p:txBody>
      </p:sp>
      <p:sp>
        <p:nvSpPr>
          <p:cNvPr id="21" name="Прямоугольник 13"/>
          <p:cNvSpPr>
            <a:spLocks noChangeArrowheads="1"/>
          </p:cNvSpPr>
          <p:nvPr/>
        </p:nvSpPr>
        <p:spPr bwMode="auto">
          <a:xfrm>
            <a:off x="272554" y="5476255"/>
            <a:ext cx="1368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chemeClr val="bg1"/>
                </a:solidFill>
              </a:rPr>
              <a:t>Только фактическое присоединение</a:t>
            </a:r>
          </a:p>
        </p:txBody>
      </p:sp>
      <p:sp>
        <p:nvSpPr>
          <p:cNvPr id="24" name="Стрелка вправо 23"/>
          <p:cNvSpPr/>
          <p:nvPr/>
        </p:nvSpPr>
        <p:spPr bwMode="auto">
          <a:xfrm>
            <a:off x="1874660" y="5139262"/>
            <a:ext cx="1455017" cy="1176337"/>
          </a:xfrm>
          <a:prstGeom prst="rightArrow">
            <a:avLst>
              <a:gd name="adj1" fmla="val 75000"/>
              <a:gd name="adj2" fmla="val 50000"/>
            </a:avLst>
          </a:prstGeom>
          <a:solidFill>
            <a:schemeClr val="accent5">
              <a:lumMod val="40000"/>
              <a:lumOff val="60000"/>
              <a:alpha val="90000"/>
            </a:schemeClr>
          </a:solidFill>
          <a:ln w="19050"/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Стрелка вправо 4"/>
          <p:cNvSpPr/>
          <p:nvPr/>
        </p:nvSpPr>
        <p:spPr bwMode="auto">
          <a:xfrm>
            <a:off x="1915269" y="5319138"/>
            <a:ext cx="1304470" cy="720725"/>
          </a:xfrm>
          <a:prstGeom prst="rect">
            <a:avLst/>
          </a:prstGeom>
          <a:ln w="1905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" tIns="7620" rIns="7620" bIns="7620" spcCol="1270"/>
          <a:lstStyle/>
          <a:p>
            <a:pPr marL="0" lvl="1" defTabSz="53340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</a:t>
            </a:r>
            <a:r>
              <a:rPr lang="ru-RU" sz="95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до 10 рабочих </a:t>
            </a: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дней </a:t>
            </a:r>
            <a:r>
              <a:rPr lang="ru-RU" sz="95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(</a:t>
            </a:r>
            <a:r>
              <a:rPr lang="ru-RU" sz="950" dirty="0">
                <a:solidFill>
                  <a:srgbClr val="002060"/>
                </a:solidFill>
                <a:latin typeface="+mj-lt"/>
              </a:rPr>
              <a:t>при наличии </a:t>
            </a:r>
            <a:r>
              <a:rPr lang="en-US" sz="95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en-US" sz="950" dirty="0" smtClean="0">
                <a:solidFill>
                  <a:srgbClr val="002060"/>
                </a:solidFill>
                <a:latin typeface="+mj-lt"/>
              </a:rPr>
            </a:br>
            <a:r>
              <a:rPr lang="ru-RU" sz="950" dirty="0" smtClean="0">
                <a:solidFill>
                  <a:srgbClr val="002060"/>
                </a:solidFill>
                <a:latin typeface="+mj-lt"/>
              </a:rPr>
              <a:t>акта </a:t>
            </a:r>
            <a:r>
              <a:rPr lang="ru-RU" sz="950" dirty="0">
                <a:solidFill>
                  <a:srgbClr val="002060"/>
                </a:solidFill>
                <a:latin typeface="+mj-lt"/>
              </a:rPr>
              <a:t>о готовности сетей газопотребления и газоиспользующего оборудования)</a:t>
            </a:r>
            <a:endParaRPr lang="ru-RU" sz="95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6" name="Стрелка вправо 4"/>
          <p:cNvSpPr/>
          <p:nvPr/>
        </p:nvSpPr>
        <p:spPr>
          <a:xfrm>
            <a:off x="1913882" y="4212198"/>
            <a:ext cx="1314881" cy="882650"/>
          </a:xfrm>
          <a:prstGeom prst="rect">
            <a:avLst/>
          </a:prstGeom>
          <a:ln w="1905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620" tIns="7620" rIns="7620" bIns="7620" spcCol="1270"/>
          <a:lstStyle/>
          <a:p>
            <a:pPr marL="0" lvl="1" defTabSz="53340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Срок </a:t>
            </a:r>
            <a:r>
              <a:rPr lang="ru-RU" sz="95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до 3 </a:t>
            </a: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месяцев</a:t>
            </a:r>
            <a:r>
              <a:rPr lang="en-US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/>
            </a:r>
            <a:br>
              <a:rPr lang="en-US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95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(</a:t>
            </a:r>
            <a:r>
              <a:rPr lang="ru-RU" sz="950" dirty="0">
                <a:solidFill>
                  <a:srgbClr val="002060"/>
                </a:solidFill>
                <a:latin typeface="+mj-lt"/>
              </a:rPr>
              <a:t>при наличии акта </a:t>
            </a:r>
            <a:r>
              <a:rPr lang="en-US" sz="95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en-US" sz="950" dirty="0" smtClean="0">
                <a:solidFill>
                  <a:srgbClr val="002060"/>
                </a:solidFill>
                <a:latin typeface="+mj-lt"/>
              </a:rPr>
            </a:br>
            <a:r>
              <a:rPr lang="ru-RU" sz="950" dirty="0" smtClean="0">
                <a:solidFill>
                  <a:srgbClr val="002060"/>
                </a:solidFill>
                <a:latin typeface="+mj-lt"/>
              </a:rPr>
              <a:t>о </a:t>
            </a:r>
            <a:r>
              <a:rPr lang="ru-RU" sz="950" dirty="0">
                <a:solidFill>
                  <a:srgbClr val="002060"/>
                </a:solidFill>
                <a:latin typeface="+mj-lt"/>
              </a:rPr>
              <a:t>готовности сетей газопотребления и газоиспользующего оборудования)</a:t>
            </a:r>
            <a:endParaRPr lang="ru-RU" sz="95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42" name="Picture 2" descr="Картинки по запросу Правила подключения (технологического присоединения) объектов капитального строительства к сетям газораспределения, а также об изменении и признании утратившими силу некоторых актов Правительства Российской Федерации» утвержденные Постановлением Правительства Российской Федерации от 30.12.2013 № 13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9184" y="5559361"/>
            <a:ext cx="3296816" cy="129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" descr="\\10.10.58.94\обмен_газификация\Слайды\ТехПрисоединение\shema.png"/>
          <p:cNvPicPr>
            <a:picLocks noChangeAspect="1" noChangeArrowheads="1"/>
          </p:cNvPicPr>
          <p:nvPr/>
        </p:nvPicPr>
        <p:blipFill>
          <a:blip r:embed="rId6" cstate="print">
            <a:lum contrast="-20000"/>
          </a:blip>
          <a:srcRect/>
          <a:stretch>
            <a:fillRect/>
          </a:stretch>
        </p:blipFill>
        <p:spPr bwMode="auto">
          <a:xfrm>
            <a:off x="3368824" y="5393446"/>
            <a:ext cx="3240360" cy="142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S_Mironichev\Desktop\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8173" y="1916832"/>
            <a:ext cx="2530971" cy="133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385</Words>
  <Application>Microsoft Office PowerPoint</Application>
  <PresentationFormat>Лист A4 (210x297 мм)</PresentationFormat>
  <Paragraphs>79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Правила подключения (технологического присоединения) объектов капитального строительства  к сетям газораспределения, а также об изменении  и признании утратившими силу некоторых актов Правительства Российской Федерации» утвержденные Постановлением Правительства Российской Федерации  от 30.12.2013 № 1314 </vt:lpstr>
      <vt:lpstr>  Срок осуществления  мероприятий по подключению  (технологическому присоединению) объектов капитального строительства к сетям газораспределения не может превышать: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Мироничев Сергей Евгеньевич</dc:creator>
  <cp:lastModifiedBy>S_Mironichev</cp:lastModifiedBy>
  <cp:revision>52</cp:revision>
  <dcterms:created xsi:type="dcterms:W3CDTF">2018-08-09T12:08:31Z</dcterms:created>
  <dcterms:modified xsi:type="dcterms:W3CDTF">2018-08-13T06:07:36Z</dcterms:modified>
</cp:coreProperties>
</file>